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sldIdLst>
    <p:sldId id="256" r:id="rId2"/>
    <p:sldId id="278" r:id="rId3"/>
    <p:sldId id="277" r:id="rId4"/>
    <p:sldId id="260" r:id="rId5"/>
    <p:sldId id="263" r:id="rId6"/>
    <p:sldId id="264" r:id="rId7"/>
    <p:sldId id="284" r:id="rId8"/>
    <p:sldId id="288" r:id="rId9"/>
    <p:sldId id="289" r:id="rId10"/>
    <p:sldId id="290" r:id="rId11"/>
    <p:sldId id="313" r:id="rId12"/>
    <p:sldId id="314" r:id="rId13"/>
    <p:sldId id="315" r:id="rId14"/>
    <p:sldId id="316" r:id="rId15"/>
    <p:sldId id="291" r:id="rId16"/>
    <p:sldId id="312" r:id="rId17"/>
    <p:sldId id="294" r:id="rId18"/>
    <p:sldId id="295" r:id="rId19"/>
    <p:sldId id="317" r:id="rId20"/>
    <p:sldId id="318" r:id="rId21"/>
    <p:sldId id="306" r:id="rId22"/>
    <p:sldId id="307" r:id="rId23"/>
    <p:sldId id="296" r:id="rId24"/>
    <p:sldId id="319" r:id="rId25"/>
    <p:sldId id="320" r:id="rId26"/>
    <p:sldId id="321" r:id="rId27"/>
    <p:sldId id="322" r:id="rId28"/>
    <p:sldId id="276" r:id="rId29"/>
    <p:sldId id="259" r:id="rId30"/>
  </p:sldIdLst>
  <p:sldSz cx="12192000" cy="6858000"/>
  <p:notesSz cx="6799263" cy="9929813"/>
  <p:defaultTextStyle>
    <a:defPPr>
      <a:defRPr lang="en-AU"/>
    </a:defPPr>
    <a:lvl1pPr algn="l" rtl="0" eaLnBrk="0" fontAlgn="base" hangingPunct="0">
      <a:spcBef>
        <a:spcPct val="0"/>
      </a:spcBef>
      <a:spcAft>
        <a:spcPct val="0"/>
      </a:spcAft>
      <a:defRPr kern="1200">
        <a:solidFill>
          <a:schemeClr val="tx1"/>
        </a:solidFill>
        <a:latin typeface="Myriad Pro" panose="020B05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Pro" panose="020B05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Pro" panose="020B05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Pro" panose="020B05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Pro" panose="020B0503030403020204" pitchFamily="34" charset="0"/>
        <a:ea typeface="+mn-ea"/>
        <a:cs typeface="+mn-cs"/>
      </a:defRPr>
    </a:lvl5pPr>
    <a:lvl6pPr marL="2286000" algn="l" defTabSz="914400" rtl="0" eaLnBrk="1" latinLnBrk="0" hangingPunct="1">
      <a:defRPr kern="1200">
        <a:solidFill>
          <a:schemeClr val="tx1"/>
        </a:solidFill>
        <a:latin typeface="Myriad Pro" panose="020B0503030403020204" pitchFamily="34" charset="0"/>
        <a:ea typeface="+mn-ea"/>
        <a:cs typeface="+mn-cs"/>
      </a:defRPr>
    </a:lvl6pPr>
    <a:lvl7pPr marL="2743200" algn="l" defTabSz="914400" rtl="0" eaLnBrk="1" latinLnBrk="0" hangingPunct="1">
      <a:defRPr kern="1200">
        <a:solidFill>
          <a:schemeClr val="tx1"/>
        </a:solidFill>
        <a:latin typeface="Myriad Pro" panose="020B0503030403020204" pitchFamily="34" charset="0"/>
        <a:ea typeface="+mn-ea"/>
        <a:cs typeface="+mn-cs"/>
      </a:defRPr>
    </a:lvl7pPr>
    <a:lvl8pPr marL="3200400" algn="l" defTabSz="914400" rtl="0" eaLnBrk="1" latinLnBrk="0" hangingPunct="1">
      <a:defRPr kern="1200">
        <a:solidFill>
          <a:schemeClr val="tx1"/>
        </a:solidFill>
        <a:latin typeface="Myriad Pro" panose="020B0503030403020204" pitchFamily="34" charset="0"/>
        <a:ea typeface="+mn-ea"/>
        <a:cs typeface="+mn-cs"/>
      </a:defRPr>
    </a:lvl8pPr>
    <a:lvl9pPr marL="3657600" algn="l" defTabSz="914400" rtl="0" eaLnBrk="1" latinLnBrk="0" hangingPunct="1">
      <a:defRPr kern="1200">
        <a:solidFill>
          <a:schemeClr val="tx1"/>
        </a:solidFill>
        <a:latin typeface="Myriad Pro" panose="020B0503030403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D2"/>
    <a:srgbClr val="6E6E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46145" autoAdjust="0"/>
  </p:normalViewPr>
  <p:slideViewPr>
    <p:cSldViewPr snapToGrid="0">
      <p:cViewPr varScale="1">
        <p:scale>
          <a:sx n="41" d="100"/>
          <a:sy n="41" d="100"/>
        </p:scale>
        <p:origin x="2290" y="3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AU"/>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1DB61181-92B5-4430-8ED7-6A60C7FD77C3}" type="datetimeFigureOut">
              <a:rPr lang="en-AU"/>
              <a:pPr>
                <a:defRPr/>
              </a:pPr>
              <a:t>9/08/2017</a:t>
            </a:fld>
            <a:endParaRPr lang="en-AU"/>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79927" y="4778722"/>
            <a:ext cx="5439410" cy="3909864"/>
          </a:xfrm>
          <a:prstGeom prst="rect">
            <a:avLst/>
          </a:prstGeom>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AU"/>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0813F938-B79F-4E64-AD9D-9C498745C1A2}" type="slidenum">
              <a:rPr lang="en-AU"/>
              <a:pPr>
                <a:defRPr/>
              </a:pPr>
              <a:t>‹#›</a:t>
            </a:fld>
            <a:endParaRPr lang="en-AU"/>
          </a:p>
        </p:txBody>
      </p:sp>
    </p:spTree>
    <p:extLst>
      <p:ext uri="{BB962C8B-B14F-4D97-AF65-F5344CB8AC3E}">
        <p14:creationId xmlns:p14="http://schemas.microsoft.com/office/powerpoint/2010/main" val="11585963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1</a:t>
            </a:fld>
            <a:endParaRPr lang="en-AU"/>
          </a:p>
        </p:txBody>
      </p:sp>
    </p:spTree>
    <p:extLst>
      <p:ext uri="{BB962C8B-B14F-4D97-AF65-F5344CB8AC3E}">
        <p14:creationId xmlns:p14="http://schemas.microsoft.com/office/powerpoint/2010/main" val="2884884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dirty="0" smtClean="0">
                <a:solidFill>
                  <a:schemeClr val="tx1"/>
                </a:solidFill>
                <a:effectLst/>
                <a:latin typeface="+mn-lt"/>
                <a:ea typeface="+mn-ea"/>
                <a:cs typeface="+mn-cs"/>
              </a:rPr>
              <a:t>We encourage all clubs and associations to distribute these guidelines so everyone involved with tennis is aware of what are acceptable behaviours and practices in relation to children.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dirty="0" smtClean="0">
                <a:solidFill>
                  <a:schemeClr val="tx1"/>
                </a:solidFill>
                <a:effectLst/>
                <a:latin typeface="+mn-lt"/>
                <a:ea typeface="+mn-ea"/>
                <a:cs typeface="+mn-cs"/>
              </a:rPr>
              <a:t>In</a:t>
            </a:r>
            <a:r>
              <a:rPr lang="en-AU" sz="1200" kern="1200" baseline="0" dirty="0" smtClean="0">
                <a:solidFill>
                  <a:schemeClr val="tx1"/>
                </a:solidFill>
                <a:effectLst/>
                <a:latin typeface="+mn-lt"/>
                <a:ea typeface="+mn-ea"/>
                <a:cs typeface="+mn-cs"/>
              </a:rPr>
              <a:t> developing these guidelines we assessed state and federal legislation in terms of child safety, using advice from the Australian Childhood Foundation on best practice when working with children to build these guidelines.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baseline="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baseline="0" dirty="0" smtClean="0">
                <a:solidFill>
                  <a:schemeClr val="tx1"/>
                </a:solidFill>
                <a:effectLst/>
                <a:latin typeface="+mn-lt"/>
                <a:ea typeface="+mn-ea"/>
                <a:cs typeface="+mn-cs"/>
              </a:rPr>
              <a:t>They have been developed with clubs and associations in mind.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baseline="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10</a:t>
            </a:fld>
            <a:endParaRPr lang="en-AU"/>
          </a:p>
        </p:txBody>
      </p:sp>
    </p:spTree>
    <p:extLst>
      <p:ext uri="{BB962C8B-B14F-4D97-AF65-F5344CB8AC3E}">
        <p14:creationId xmlns:p14="http://schemas.microsoft.com/office/powerpoint/2010/main" val="2175378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11</a:t>
            </a:fld>
            <a:endParaRPr lang="en-AU"/>
          </a:p>
        </p:txBody>
      </p:sp>
    </p:spTree>
    <p:extLst>
      <p:ext uri="{BB962C8B-B14F-4D97-AF65-F5344CB8AC3E}">
        <p14:creationId xmlns:p14="http://schemas.microsoft.com/office/powerpoint/2010/main" val="1333694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12</a:t>
            </a:fld>
            <a:endParaRPr lang="en-AU"/>
          </a:p>
        </p:txBody>
      </p:sp>
    </p:spTree>
    <p:extLst>
      <p:ext uri="{BB962C8B-B14F-4D97-AF65-F5344CB8AC3E}">
        <p14:creationId xmlns:p14="http://schemas.microsoft.com/office/powerpoint/2010/main" val="2217593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13</a:t>
            </a:fld>
            <a:endParaRPr lang="en-AU"/>
          </a:p>
        </p:txBody>
      </p:sp>
    </p:spTree>
    <p:extLst>
      <p:ext uri="{BB962C8B-B14F-4D97-AF65-F5344CB8AC3E}">
        <p14:creationId xmlns:p14="http://schemas.microsoft.com/office/powerpoint/2010/main" val="1588629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14</a:t>
            </a:fld>
            <a:endParaRPr lang="en-AU"/>
          </a:p>
        </p:txBody>
      </p:sp>
    </p:spTree>
    <p:extLst>
      <p:ext uri="{BB962C8B-B14F-4D97-AF65-F5344CB8AC3E}">
        <p14:creationId xmlns:p14="http://schemas.microsoft.com/office/powerpoint/2010/main" val="4060742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Do</a:t>
            </a:r>
            <a:endParaRPr lang="en-AU"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Believe the child </a:t>
            </a:r>
            <a:endParaRPr lang="en-AU"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Be calm, supportive and reassuring</a:t>
            </a:r>
            <a:endParaRPr lang="en-AU"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Reassure the child that the abuse is not their fault</a:t>
            </a:r>
            <a:endParaRPr lang="en-AU"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Concentrate on the child’s feelings rather than on questions and answers</a:t>
            </a:r>
            <a:endParaRPr lang="en-AU"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Explain what you are going to do now that you have been told</a:t>
            </a:r>
            <a:endParaRPr lang="en-AU" dirty="0" smtClean="0">
              <a:effectLst/>
            </a:endParaRPr>
          </a:p>
          <a:p>
            <a:r>
              <a:rPr lang="en-US"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Don’t</a:t>
            </a:r>
            <a:endParaRPr lang="en-AU"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Make promises that you cannot keep</a:t>
            </a: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Promise secrecy</a:t>
            </a: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Push the child to give details of the abuse</a:t>
            </a:r>
            <a:endParaRPr lang="en-AU"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Your role is to act if you see something. </a:t>
            </a:r>
            <a:r>
              <a:rPr lang="en-US" sz="1200" dirty="0" smtClean="0">
                <a:latin typeface="+mn-lt"/>
              </a:rPr>
              <a:t>You do not have to prove that abuse or a breach is occurring. It is not your job to investigate child abuse.</a:t>
            </a:r>
            <a:endParaRPr lang="en-AU" sz="1200" dirty="0" smtClean="0">
              <a:latin typeface="+mn-lt"/>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15</a:t>
            </a:fld>
            <a:endParaRPr lang="en-AU"/>
          </a:p>
        </p:txBody>
      </p:sp>
    </p:spTree>
    <p:extLst>
      <p:ext uri="{BB962C8B-B14F-4D97-AF65-F5344CB8AC3E}">
        <p14:creationId xmlns:p14="http://schemas.microsoft.com/office/powerpoint/2010/main" val="2049622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16</a:t>
            </a:fld>
            <a:endParaRPr lang="en-AU"/>
          </a:p>
        </p:txBody>
      </p:sp>
    </p:spTree>
    <p:extLst>
      <p:ext uri="{BB962C8B-B14F-4D97-AF65-F5344CB8AC3E}">
        <p14:creationId xmlns:p14="http://schemas.microsoft.com/office/powerpoint/2010/main" val="247916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17</a:t>
            </a:fld>
            <a:endParaRPr lang="en-AU"/>
          </a:p>
        </p:txBody>
      </p:sp>
    </p:spTree>
    <p:extLst>
      <p:ext uri="{BB962C8B-B14F-4D97-AF65-F5344CB8AC3E}">
        <p14:creationId xmlns:p14="http://schemas.microsoft.com/office/powerpoint/2010/main" val="525017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18</a:t>
            </a:fld>
            <a:endParaRPr lang="en-AU"/>
          </a:p>
        </p:txBody>
      </p:sp>
    </p:spTree>
    <p:extLst>
      <p:ext uri="{BB962C8B-B14F-4D97-AF65-F5344CB8AC3E}">
        <p14:creationId xmlns:p14="http://schemas.microsoft.com/office/powerpoint/2010/main" val="30104152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19</a:t>
            </a:fld>
            <a:endParaRPr lang="en-AU"/>
          </a:p>
        </p:txBody>
      </p:sp>
    </p:spTree>
    <p:extLst>
      <p:ext uri="{BB962C8B-B14F-4D97-AF65-F5344CB8AC3E}">
        <p14:creationId xmlns:p14="http://schemas.microsoft.com/office/powerpoint/2010/main" val="3522698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You </a:t>
            </a:r>
            <a:r>
              <a:rPr lang="en-US" sz="1200" b="1" kern="1200" dirty="0" smtClean="0">
                <a:solidFill>
                  <a:schemeClr val="tx1"/>
                </a:solidFill>
                <a:effectLst/>
                <a:latin typeface="+mn-lt"/>
                <a:ea typeface="+mn-ea"/>
                <a:cs typeface="+mn-cs"/>
              </a:rPr>
              <a:t>are not</a:t>
            </a:r>
            <a:r>
              <a:rPr lang="en-US" sz="1200" kern="1200" dirty="0" smtClean="0">
                <a:solidFill>
                  <a:schemeClr val="tx1"/>
                </a:solidFill>
                <a:effectLst/>
                <a:latin typeface="+mn-lt"/>
                <a:ea typeface="+mn-ea"/>
                <a:cs typeface="+mn-cs"/>
              </a:rPr>
              <a:t> expected to become a child protection expert.</a:t>
            </a:r>
            <a:endParaRPr lang="en-AU" dirty="0" smtClean="0">
              <a:effectLst/>
            </a:endParaRPr>
          </a:p>
          <a:p>
            <a:r>
              <a:rPr lang="en-US" sz="1200" kern="1200" dirty="0" smtClean="0">
                <a:solidFill>
                  <a:schemeClr val="tx1"/>
                </a:solidFill>
                <a:effectLst/>
                <a:latin typeface="+mn-lt"/>
                <a:ea typeface="+mn-ea"/>
                <a:cs typeface="+mn-cs"/>
              </a:rPr>
              <a:t> </a:t>
            </a:r>
            <a:endParaRPr lang="en-AU" dirty="0" smtClean="0">
              <a:effectLst/>
            </a:endParaRPr>
          </a:p>
          <a:p>
            <a:pPr lvl="0"/>
            <a:r>
              <a:rPr lang="en-US" sz="1200" kern="1200" dirty="0" smtClean="0">
                <a:solidFill>
                  <a:schemeClr val="tx1"/>
                </a:solidFill>
                <a:effectLst/>
                <a:latin typeface="+mn-lt"/>
                <a:ea typeface="+mn-ea"/>
                <a:cs typeface="+mn-cs"/>
              </a:rPr>
              <a:t>You </a:t>
            </a:r>
            <a:r>
              <a:rPr lang="en-US" sz="1200" b="1" kern="1200" dirty="0" smtClean="0">
                <a:solidFill>
                  <a:schemeClr val="tx1"/>
                </a:solidFill>
                <a:effectLst/>
                <a:latin typeface="+mn-lt"/>
                <a:ea typeface="+mn-ea"/>
                <a:cs typeface="+mn-cs"/>
              </a:rPr>
              <a:t>are not</a:t>
            </a:r>
            <a:r>
              <a:rPr lang="en-US" sz="1200" kern="1200" dirty="0" smtClean="0">
                <a:solidFill>
                  <a:schemeClr val="tx1"/>
                </a:solidFill>
                <a:effectLst/>
                <a:latin typeface="+mn-lt"/>
                <a:ea typeface="+mn-ea"/>
                <a:cs typeface="+mn-cs"/>
              </a:rPr>
              <a:t> expected to have all the answers to the issues you may encounter when on assignment.</a:t>
            </a:r>
            <a:endParaRPr lang="en-AU" dirty="0" smtClean="0">
              <a:effectLst/>
            </a:endParaRPr>
          </a:p>
          <a:p>
            <a:r>
              <a:rPr lang="en-US" sz="1200" kern="1200" dirty="0" smtClean="0">
                <a:solidFill>
                  <a:schemeClr val="tx1"/>
                </a:solidFill>
                <a:effectLst/>
                <a:latin typeface="+mn-lt"/>
                <a:ea typeface="+mn-ea"/>
                <a:cs typeface="+mn-cs"/>
              </a:rPr>
              <a:t> </a:t>
            </a:r>
            <a:endParaRPr lang="en-AU" dirty="0" smtClean="0">
              <a:effectLst/>
            </a:endParaRPr>
          </a:p>
          <a:p>
            <a:pPr lvl="0"/>
            <a:r>
              <a:rPr lang="en-US" sz="1200" kern="1200" dirty="0" smtClean="0">
                <a:solidFill>
                  <a:schemeClr val="tx1"/>
                </a:solidFill>
                <a:effectLst/>
                <a:latin typeface="+mn-lt"/>
                <a:ea typeface="+mn-ea"/>
                <a:cs typeface="+mn-cs"/>
              </a:rPr>
              <a:t>You </a:t>
            </a:r>
            <a:r>
              <a:rPr lang="en-US" sz="1200" b="1" kern="1200" dirty="0" smtClean="0">
                <a:solidFill>
                  <a:schemeClr val="tx1"/>
                </a:solidFill>
                <a:effectLst/>
                <a:latin typeface="+mn-lt"/>
                <a:ea typeface="+mn-ea"/>
                <a:cs typeface="+mn-cs"/>
              </a:rPr>
              <a:t>are</a:t>
            </a:r>
            <a:r>
              <a:rPr lang="en-US" sz="1200" kern="1200" dirty="0" smtClean="0">
                <a:solidFill>
                  <a:schemeClr val="tx1"/>
                </a:solidFill>
                <a:effectLst/>
                <a:latin typeface="+mn-lt"/>
                <a:ea typeface="+mn-ea"/>
                <a:cs typeface="+mn-cs"/>
              </a:rPr>
              <a:t> expected to have an awareness of the issues of child abuse and exploitation, understand what is expected of you with regard to your own behaviour, and to use a common sense approach in the protection of children.</a:t>
            </a:r>
            <a:endParaRPr lang="en-AU" dirty="0" smtClean="0">
              <a:effectLst/>
            </a:endParaRPr>
          </a:p>
          <a:p>
            <a:r>
              <a:rPr lang="en-US" sz="1200" kern="1200" dirty="0" smtClean="0">
                <a:solidFill>
                  <a:schemeClr val="tx1"/>
                </a:solidFill>
                <a:effectLst/>
                <a:latin typeface="+mn-lt"/>
                <a:ea typeface="+mn-ea"/>
                <a:cs typeface="+mn-cs"/>
              </a:rPr>
              <a:t> </a:t>
            </a:r>
            <a:endParaRPr lang="en-AU" dirty="0" smtClean="0">
              <a:effectLst/>
            </a:endParaRPr>
          </a:p>
          <a:p>
            <a:r>
              <a:rPr lang="en-US" sz="1200" kern="1200" dirty="0" smtClean="0">
                <a:solidFill>
                  <a:schemeClr val="tx1"/>
                </a:solidFill>
                <a:effectLst/>
                <a:latin typeface="+mn-lt"/>
                <a:ea typeface="+mn-ea"/>
                <a:cs typeface="+mn-cs"/>
              </a:rPr>
              <a:t>Be aware of how you are feeling. Allow yourself to take breaks as you work through the material.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2</a:t>
            </a:fld>
            <a:endParaRPr lang="en-AU"/>
          </a:p>
        </p:txBody>
      </p:sp>
    </p:spTree>
    <p:extLst>
      <p:ext uri="{BB962C8B-B14F-4D97-AF65-F5344CB8AC3E}">
        <p14:creationId xmlns:p14="http://schemas.microsoft.com/office/powerpoint/2010/main" val="4149426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20</a:t>
            </a:fld>
            <a:endParaRPr lang="en-AU"/>
          </a:p>
        </p:txBody>
      </p:sp>
    </p:spTree>
    <p:extLst>
      <p:ext uri="{BB962C8B-B14F-4D97-AF65-F5344CB8AC3E}">
        <p14:creationId xmlns:p14="http://schemas.microsoft.com/office/powerpoint/2010/main" val="22937016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21</a:t>
            </a:fld>
            <a:endParaRPr lang="en-AU"/>
          </a:p>
        </p:txBody>
      </p:sp>
    </p:spTree>
    <p:extLst>
      <p:ext uri="{BB962C8B-B14F-4D97-AF65-F5344CB8AC3E}">
        <p14:creationId xmlns:p14="http://schemas.microsoft.com/office/powerpoint/2010/main" val="28664121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22</a:t>
            </a:fld>
            <a:endParaRPr lang="en-AU"/>
          </a:p>
        </p:txBody>
      </p:sp>
    </p:spTree>
    <p:extLst>
      <p:ext uri="{BB962C8B-B14F-4D97-AF65-F5344CB8AC3E}">
        <p14:creationId xmlns:p14="http://schemas.microsoft.com/office/powerpoint/2010/main" val="34626424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23</a:t>
            </a:fld>
            <a:endParaRPr lang="en-AU"/>
          </a:p>
        </p:txBody>
      </p:sp>
    </p:spTree>
    <p:extLst>
      <p:ext uri="{BB962C8B-B14F-4D97-AF65-F5344CB8AC3E}">
        <p14:creationId xmlns:p14="http://schemas.microsoft.com/office/powerpoint/2010/main" val="4878722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24</a:t>
            </a:fld>
            <a:endParaRPr lang="en-AU"/>
          </a:p>
        </p:txBody>
      </p:sp>
    </p:spTree>
    <p:extLst>
      <p:ext uri="{BB962C8B-B14F-4D97-AF65-F5344CB8AC3E}">
        <p14:creationId xmlns:p14="http://schemas.microsoft.com/office/powerpoint/2010/main" val="25578137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25</a:t>
            </a:fld>
            <a:endParaRPr lang="en-AU"/>
          </a:p>
        </p:txBody>
      </p:sp>
    </p:spTree>
    <p:extLst>
      <p:ext uri="{BB962C8B-B14F-4D97-AF65-F5344CB8AC3E}">
        <p14:creationId xmlns:p14="http://schemas.microsoft.com/office/powerpoint/2010/main" val="17256579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26</a:t>
            </a:fld>
            <a:endParaRPr lang="en-AU"/>
          </a:p>
        </p:txBody>
      </p:sp>
    </p:spTree>
    <p:extLst>
      <p:ext uri="{BB962C8B-B14F-4D97-AF65-F5344CB8AC3E}">
        <p14:creationId xmlns:p14="http://schemas.microsoft.com/office/powerpoint/2010/main" val="41832626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27</a:t>
            </a:fld>
            <a:endParaRPr lang="en-AU"/>
          </a:p>
        </p:txBody>
      </p:sp>
    </p:spTree>
    <p:extLst>
      <p:ext uri="{BB962C8B-B14F-4D97-AF65-F5344CB8AC3E}">
        <p14:creationId xmlns:p14="http://schemas.microsoft.com/office/powerpoint/2010/main" val="14414629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28</a:t>
            </a:fld>
            <a:endParaRPr lang="en-AU"/>
          </a:p>
        </p:txBody>
      </p:sp>
    </p:spTree>
    <p:extLst>
      <p:ext uri="{BB962C8B-B14F-4D97-AF65-F5344CB8AC3E}">
        <p14:creationId xmlns:p14="http://schemas.microsoft.com/office/powerpoint/2010/main" val="38112982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29</a:t>
            </a:fld>
            <a:endParaRPr lang="en-AU"/>
          </a:p>
        </p:txBody>
      </p:sp>
    </p:spTree>
    <p:extLst>
      <p:ext uri="{BB962C8B-B14F-4D97-AF65-F5344CB8AC3E}">
        <p14:creationId xmlns:p14="http://schemas.microsoft.com/office/powerpoint/2010/main" val="187354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a:t>
            </a:r>
            <a:r>
              <a:rPr lang="en-AU" baseline="0" dirty="0" smtClean="0"/>
              <a:t> training has been developed to assist clubs and associations in understanding their obligations as they relate to child safety. </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3</a:t>
            </a:fld>
            <a:endParaRPr lang="en-AU"/>
          </a:p>
        </p:txBody>
      </p:sp>
    </p:spTree>
    <p:extLst>
      <p:ext uri="{BB962C8B-B14F-4D97-AF65-F5344CB8AC3E}">
        <p14:creationId xmlns:p14="http://schemas.microsoft.com/office/powerpoint/2010/main" val="1919841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4</a:t>
            </a:fld>
            <a:endParaRPr lang="en-AU"/>
          </a:p>
        </p:txBody>
      </p:sp>
    </p:spTree>
    <p:extLst>
      <p:ext uri="{BB962C8B-B14F-4D97-AF65-F5344CB8AC3E}">
        <p14:creationId xmlns:p14="http://schemas.microsoft.com/office/powerpoint/2010/main" val="3445237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smtClean="0">
                <a:solidFill>
                  <a:schemeClr val="tx1"/>
                </a:solidFill>
                <a:effectLst/>
                <a:latin typeface="+mn-lt"/>
                <a:ea typeface="+mn-ea"/>
                <a:cs typeface="+mn-cs"/>
              </a:rPr>
              <a:t>Legally</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b="1" u="sng" kern="1200" baseline="0" dirty="0" smtClean="0">
                <a:solidFill>
                  <a:schemeClr val="tx1"/>
                </a:solidFill>
                <a:effectLst/>
                <a:latin typeface="+mn-lt"/>
                <a:ea typeface="+mn-ea"/>
                <a:cs typeface="+mn-cs"/>
              </a:rPr>
              <a:t>child </a:t>
            </a:r>
            <a:r>
              <a:rPr lang="en-AU" sz="1200" b="1" u="sng" kern="1200" baseline="0" dirty="0" smtClean="0">
                <a:solidFill>
                  <a:schemeClr val="tx1"/>
                </a:solidFill>
                <a:effectLst/>
                <a:latin typeface="+mn-lt"/>
                <a:ea typeface="+mn-ea"/>
                <a:cs typeface="+mn-cs"/>
              </a:rPr>
              <a:t>abuse is an act or omission by a person which harms a child’s physical or emotional health, development or wellbeing</a:t>
            </a:r>
          </a:p>
          <a:p>
            <a:endParaRPr lang="en-US" baseline="0" dirty="0" smtClean="0"/>
          </a:p>
          <a:p>
            <a:r>
              <a:rPr lang="en-US" b="1" baseline="0" dirty="0" smtClean="0"/>
              <a:t>Grooming</a:t>
            </a:r>
            <a:r>
              <a:rPr lang="en-US" baseline="0" dirty="0" smtClean="0"/>
              <a:t> is a term used to describe</a:t>
            </a:r>
            <a:r>
              <a:rPr lang="en-US" sz="1200" kern="1200" dirty="0" smtClean="0">
                <a:solidFill>
                  <a:schemeClr val="tx1"/>
                </a:solidFill>
                <a:effectLst/>
                <a:latin typeface="+mn-lt"/>
                <a:ea typeface="+mn-ea"/>
                <a:cs typeface="+mn-cs"/>
              </a:rPr>
              <a:t> what happens when a perpetrator builds a relationship with a vulnerable person with a view to abuse them at some stage</a:t>
            </a:r>
          </a:p>
          <a:p>
            <a:endParaRPr lang="en-US"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mn-ea"/>
                <a:cs typeface="+mn-cs"/>
              </a:rPr>
              <a:t>Neglect; </a:t>
            </a:r>
            <a:r>
              <a:rPr lang="en-US" sz="1200" b="0" kern="1200" dirty="0" smtClean="0">
                <a:solidFill>
                  <a:schemeClr val="tx1"/>
                </a:solidFill>
                <a:effectLst/>
                <a:latin typeface="+mn-lt"/>
                <a:ea typeface="+mn-ea"/>
                <a:cs typeface="+mn-cs"/>
              </a:rPr>
              <a:t>is the persistent failure or deliberate denial to provide a person with the basic necessities of life. (e.g. failing to give adequate food, clean water, adequate supervision, medical attention, shelter, clothing or to protect a child from danger or foreseeable risk of harm or injury).</a:t>
            </a:r>
            <a:endParaRPr lang="en-AU" sz="1200" b="0" kern="1200" dirty="0" smtClean="0">
              <a:solidFill>
                <a:schemeClr val="tx1"/>
              </a:solidFill>
              <a:effectLst/>
              <a:latin typeface="+mn-lt"/>
              <a:ea typeface="+mn-ea"/>
              <a:cs typeface="+mn-cs"/>
            </a:endParaRPr>
          </a:p>
          <a:p>
            <a:endParaRPr lang="en-US" b="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mn-ea"/>
                <a:cs typeface="+mn-cs"/>
              </a:rPr>
              <a:t>Family violence - </a:t>
            </a:r>
            <a:r>
              <a:rPr lang="en-US" sz="1200" b="0" kern="1200" dirty="0" smtClean="0">
                <a:solidFill>
                  <a:schemeClr val="tx1"/>
                </a:solidFill>
                <a:effectLst/>
                <a:latin typeface="+mn-lt"/>
                <a:ea typeface="+mn-ea"/>
                <a:cs typeface="+mn-cs"/>
              </a:rPr>
              <a:t>occurs when a person is forced to live with violence between people in their home. It can include witnessing violence or the consequences of violence. </a:t>
            </a:r>
            <a:endParaRPr lang="en-AU" b="0" dirty="0" smtClean="0"/>
          </a:p>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5</a:t>
            </a:fld>
            <a:endParaRPr lang="en-AU"/>
          </a:p>
        </p:txBody>
      </p:sp>
    </p:spTree>
    <p:extLst>
      <p:ext uri="{BB962C8B-B14F-4D97-AF65-F5344CB8AC3E}">
        <p14:creationId xmlns:p14="http://schemas.microsoft.com/office/powerpoint/2010/main" val="1511486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this isn’t</a:t>
            </a:r>
            <a:r>
              <a:rPr lang="en-US" baseline="0" dirty="0" smtClean="0"/>
              <a:t> an exhaustive list, the aim here is to provide you with some of the common signs of child abuse. </a:t>
            </a:r>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6</a:t>
            </a:fld>
            <a:endParaRPr lang="en-AU"/>
          </a:p>
        </p:txBody>
      </p:sp>
    </p:spTree>
    <p:extLst>
      <p:ext uri="{BB962C8B-B14F-4D97-AF65-F5344CB8AC3E}">
        <p14:creationId xmlns:p14="http://schemas.microsoft.com/office/powerpoint/2010/main" val="3529108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a:t>
            </a:r>
            <a:r>
              <a:rPr lang="en-US" baseline="0" dirty="0" smtClean="0"/>
              <a:t> messages of this module are that child abuse can take many forms. </a:t>
            </a:r>
          </a:p>
          <a:p>
            <a:endParaRPr lang="en-US" baseline="0" dirty="0" smtClean="0"/>
          </a:p>
          <a:p>
            <a:r>
              <a:rPr lang="en-US" baseline="0" dirty="0" smtClean="0"/>
              <a:t>Having an understanding of what child abuse looks like can help you understand and hopefully prevent child abuse. </a:t>
            </a:r>
          </a:p>
          <a:p>
            <a:endParaRPr lang="en-US" baseline="0" dirty="0" smtClean="0"/>
          </a:p>
          <a:p>
            <a:pPr lvl="0"/>
            <a:r>
              <a:rPr lang="en-US" dirty="0" smtClean="0"/>
              <a:t>Remember that there are four broad types of child abuse: </a:t>
            </a:r>
          </a:p>
          <a:p>
            <a:pPr lvl="0"/>
            <a:endParaRPr lang="en-US" dirty="0" smtClean="0"/>
          </a:p>
          <a:p>
            <a:pPr marL="628650" lvl="1" indent="-171450">
              <a:buFont typeface="Arial" panose="020B0604020202020204" pitchFamily="34" charset="0"/>
              <a:buChar char="•"/>
            </a:pPr>
            <a:r>
              <a:rPr lang="en-US" dirty="0" smtClean="0">
                <a:solidFill>
                  <a:srgbClr val="6E6E6E"/>
                </a:solidFill>
                <a:latin typeface="Myriad Pro Light" panose="020B0403030403020204" pitchFamily="34" charset="0"/>
              </a:rPr>
              <a:t>Physical abuse</a:t>
            </a:r>
          </a:p>
          <a:p>
            <a:pPr marL="628650" lvl="1" indent="-171450">
              <a:buFont typeface="Arial" panose="020B0604020202020204" pitchFamily="34" charset="0"/>
              <a:buChar char="•"/>
            </a:pPr>
            <a:r>
              <a:rPr lang="en-US" dirty="0" smtClean="0">
                <a:solidFill>
                  <a:srgbClr val="6E6E6E"/>
                </a:solidFill>
                <a:latin typeface="Myriad Pro Light" panose="020B0403030403020204" pitchFamily="34" charset="0"/>
              </a:rPr>
              <a:t>Emotional or psychological abuse</a:t>
            </a:r>
          </a:p>
          <a:p>
            <a:pPr marL="628650" lvl="1" indent="-171450">
              <a:buFont typeface="Arial" panose="020B0604020202020204" pitchFamily="34" charset="0"/>
              <a:buChar char="•"/>
            </a:pPr>
            <a:r>
              <a:rPr lang="en-US" dirty="0" smtClean="0">
                <a:solidFill>
                  <a:srgbClr val="6E6E6E"/>
                </a:solidFill>
                <a:latin typeface="Myriad Pro Light" panose="020B0403030403020204" pitchFamily="34" charset="0"/>
              </a:rPr>
              <a:t>Sexual abuse</a:t>
            </a:r>
          </a:p>
          <a:p>
            <a:pPr marL="628650" lvl="1" indent="-171450">
              <a:buFont typeface="Arial" panose="020B0604020202020204" pitchFamily="34" charset="0"/>
              <a:buChar char="•"/>
            </a:pPr>
            <a:r>
              <a:rPr lang="en-US" dirty="0" smtClean="0">
                <a:solidFill>
                  <a:srgbClr val="6E6E6E"/>
                </a:solidFill>
                <a:latin typeface="Myriad Pro Light" panose="020B0403030403020204" pitchFamily="34" charset="0"/>
              </a:rPr>
              <a:t>Neglect</a:t>
            </a:r>
          </a:p>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7</a:t>
            </a:fld>
            <a:endParaRPr lang="en-AU"/>
          </a:p>
        </p:txBody>
      </p:sp>
    </p:spTree>
    <p:extLst>
      <p:ext uri="{BB962C8B-B14F-4D97-AF65-F5344CB8AC3E}">
        <p14:creationId xmlns:p14="http://schemas.microsoft.com/office/powerpoint/2010/main" val="2503948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8</a:t>
            </a:fld>
            <a:endParaRPr lang="en-AU"/>
          </a:p>
        </p:txBody>
      </p:sp>
    </p:spTree>
    <p:extLst>
      <p:ext uri="{BB962C8B-B14F-4D97-AF65-F5344CB8AC3E}">
        <p14:creationId xmlns:p14="http://schemas.microsoft.com/office/powerpoint/2010/main" val="3806202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November 2016 – TA board approved</a:t>
            </a:r>
            <a:r>
              <a:rPr lang="en-US" baseline="0" dirty="0" smtClean="0"/>
              <a:t> the child-safety amendments. </a:t>
            </a:r>
          </a:p>
          <a:p>
            <a:endParaRPr lang="en-US" baseline="0" dirty="0" smtClean="0"/>
          </a:p>
          <a:p>
            <a:r>
              <a:rPr lang="en-US" baseline="0" dirty="0" smtClean="0"/>
              <a:t>Which included strengthening the screening requirements for TA employees. </a:t>
            </a:r>
          </a:p>
          <a:p>
            <a:r>
              <a:rPr lang="en-US" baseline="0" dirty="0" smtClean="0"/>
              <a:t>Working with vulnerable people</a:t>
            </a:r>
          </a:p>
          <a:p>
            <a:r>
              <a:rPr lang="en-US" baseline="0" dirty="0" smtClean="0"/>
              <a:t>National Police check</a:t>
            </a:r>
          </a:p>
          <a:p>
            <a:r>
              <a:rPr lang="en-US" dirty="0" smtClean="0"/>
              <a:t>Member</a:t>
            </a:r>
            <a:r>
              <a:rPr lang="en-US" baseline="0" dirty="0" smtClean="0"/>
              <a:t> protection declaration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dirty="0" smtClean="0">
                <a:solidFill>
                  <a:schemeClr val="tx1"/>
                </a:solidFill>
                <a:effectLst/>
                <a:latin typeface="+mn-lt"/>
                <a:ea typeface="+mn-ea"/>
                <a:cs typeface="+mn-cs"/>
              </a:rPr>
              <a:t>We encourage all clubs and associations to distribute these guidelines so everyone involved with tennis is aware of what are acceptable behaviours and practices in relation to children.</a:t>
            </a:r>
          </a:p>
          <a:p>
            <a:endParaRPr lang="en-AU" dirty="0"/>
          </a:p>
        </p:txBody>
      </p:sp>
      <p:sp>
        <p:nvSpPr>
          <p:cNvPr id="4" name="Slide Number Placeholder 3"/>
          <p:cNvSpPr>
            <a:spLocks noGrp="1"/>
          </p:cNvSpPr>
          <p:nvPr>
            <p:ph type="sldNum" sz="quarter" idx="10"/>
          </p:nvPr>
        </p:nvSpPr>
        <p:spPr/>
        <p:txBody>
          <a:bodyPr/>
          <a:lstStyle/>
          <a:p>
            <a:pPr>
              <a:defRPr/>
            </a:pPr>
            <a:fld id="{0813F938-B79F-4E64-AD9D-9C498745C1A2}" type="slidenum">
              <a:rPr lang="en-AU" smtClean="0"/>
              <a:pPr>
                <a:defRPr/>
              </a:pPr>
              <a:t>9</a:t>
            </a:fld>
            <a:endParaRPr lang="en-AU"/>
          </a:p>
        </p:txBody>
      </p:sp>
    </p:spTree>
    <p:extLst>
      <p:ext uri="{BB962C8B-B14F-4D97-AF65-F5344CB8AC3E}">
        <p14:creationId xmlns:p14="http://schemas.microsoft.com/office/powerpoint/2010/main" val="7350491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 Presentation cover">
    <p:spTree>
      <p:nvGrpSpPr>
        <p:cNvPr id="1" name=""/>
        <p:cNvGrpSpPr/>
        <p:nvPr/>
      </p:nvGrpSpPr>
      <p:grpSpPr>
        <a:xfrm>
          <a:off x="0" y="0"/>
          <a:ext cx="0" cy="0"/>
          <a:chOff x="0" y="0"/>
          <a:chExt cx="0" cy="0"/>
        </a:xfrm>
      </p:grpSpPr>
      <p:pic>
        <p:nvPicPr>
          <p:cNvPr id="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3"/>
          <p:cNvSpPr>
            <a:spLocks noGrp="1"/>
          </p:cNvSpPr>
          <p:nvPr>
            <p:ph type="body" sz="quarter" idx="13"/>
          </p:nvPr>
        </p:nvSpPr>
        <p:spPr>
          <a:xfrm>
            <a:off x="607785" y="1107168"/>
            <a:ext cx="11214100" cy="2493282"/>
          </a:xfrm>
          <a:prstGeom prst="rect">
            <a:avLst/>
          </a:prstGeom>
        </p:spPr>
        <p:txBody>
          <a:bodyPr anchor="ctr">
            <a:normAutofit/>
          </a:bodyPr>
          <a:lstStyle>
            <a:lvl1pPr marL="0" indent="0" algn="ctr">
              <a:buNone/>
              <a:defRPr sz="5500" b="1" cap="all" baseline="0">
                <a:solidFill>
                  <a:schemeClr val="bg1"/>
                </a:solidFill>
                <a:latin typeface="Myriad Pro" panose="020B0503030403020204" pitchFamily="34" charset="0"/>
              </a:defRPr>
            </a:lvl1pPr>
            <a:lvl2pPr marL="457189" indent="0">
              <a:buNone/>
              <a:defRPr/>
            </a:lvl2pPr>
          </a:lstStyle>
          <a:p>
            <a:pPr lvl="0"/>
            <a:r>
              <a:rPr lang="en-US" smtClean="0"/>
              <a:t>Click to edit Master text styles</a:t>
            </a:r>
          </a:p>
        </p:txBody>
      </p:sp>
    </p:spTree>
    <p:extLst>
      <p:ext uri="{BB962C8B-B14F-4D97-AF65-F5344CB8AC3E}">
        <p14:creationId xmlns:p14="http://schemas.microsoft.com/office/powerpoint/2010/main" val="406895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 Body copy and Picture 3">
    <p:spTree>
      <p:nvGrpSpPr>
        <p:cNvPr id="1" name=""/>
        <p:cNvGrpSpPr/>
        <p:nvPr/>
      </p:nvGrpSpPr>
      <p:grpSpPr>
        <a:xfrm>
          <a:off x="0" y="0"/>
          <a:ext cx="0" cy="0"/>
          <a:chOff x="0" y="0"/>
          <a:chExt cx="0" cy="0"/>
        </a:xfrm>
      </p:grpSpPr>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idx="1"/>
          </p:nvPr>
        </p:nvSpPr>
        <p:spPr>
          <a:xfrm>
            <a:off x="1120425" y="440872"/>
            <a:ext cx="6215743" cy="5061859"/>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lang="en-AU" sz="2000" kern="1200" dirty="0" smtClean="0">
                <a:solidFill>
                  <a:srgbClr val="4F514A"/>
                </a:solidFill>
                <a:latin typeface="Myriad Pro Light"/>
                <a:ea typeface="+mn-ea"/>
                <a:cs typeface="Myriad Pro Light"/>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smtClean="0"/>
              <a:t>Click icon to add picture</a:t>
            </a:r>
            <a:endParaRPr lang="en-AU" noProof="0" dirty="0" smtClean="0"/>
          </a:p>
        </p:txBody>
      </p:sp>
      <p:sp>
        <p:nvSpPr>
          <p:cNvPr id="8" name="Text Placeholder 10"/>
          <p:cNvSpPr>
            <a:spLocks noGrp="1"/>
          </p:cNvSpPr>
          <p:nvPr>
            <p:ph type="body" sz="quarter" idx="14"/>
          </p:nvPr>
        </p:nvSpPr>
        <p:spPr>
          <a:xfrm>
            <a:off x="7640967" y="440872"/>
            <a:ext cx="3626908" cy="1616529"/>
          </a:xfrm>
          <a:prstGeom prst="rect">
            <a:avLst/>
          </a:prstGeom>
        </p:spPr>
        <p:txBody>
          <a:bodyPr anchor="ctr"/>
          <a:lstStyle>
            <a:lvl1pPr marL="0" indent="0" algn="l">
              <a:buNone/>
              <a:defRPr lang="en-US" sz="3000" b="1" i="0" kern="1200" cap="all" baseline="0" dirty="0" smtClean="0">
                <a:solidFill>
                  <a:srgbClr val="0091D2"/>
                </a:solidFill>
                <a:latin typeface="Myriad Pro" panose="020B0503030403020204" pitchFamily="34" charset="0"/>
                <a:ea typeface="+mn-ea"/>
                <a:cs typeface="+mn-cs"/>
              </a:defRPr>
            </a:lvl1pPr>
          </a:lstStyle>
          <a:p>
            <a:pPr lvl="0"/>
            <a:r>
              <a:rPr lang="en-US" smtClean="0"/>
              <a:t>Click to edit Master text styles</a:t>
            </a:r>
          </a:p>
        </p:txBody>
      </p:sp>
      <p:sp>
        <p:nvSpPr>
          <p:cNvPr id="9" name="Text Placeholder 9"/>
          <p:cNvSpPr>
            <a:spLocks noGrp="1"/>
          </p:cNvSpPr>
          <p:nvPr>
            <p:ph type="body" sz="quarter" idx="13"/>
          </p:nvPr>
        </p:nvSpPr>
        <p:spPr>
          <a:xfrm>
            <a:off x="7661077" y="2057401"/>
            <a:ext cx="3606799" cy="3474131"/>
          </a:xfrm>
          <a:prstGeom prst="rect">
            <a:avLst/>
          </a:prstGeom>
        </p:spPr>
        <p:txBody>
          <a:bodyPr/>
          <a:lstStyle>
            <a:lvl1pPr marL="228600" indent="-228600">
              <a:defRPr lang="en-AU" sz="2500" kern="1200" baseline="0" dirty="0">
                <a:solidFill>
                  <a:srgbClr val="6E6E6E"/>
                </a:solidFill>
                <a:latin typeface="Myriad Pro Light" panose="020B0403030403020204"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1118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Final presentation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574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resentation Subheader">
    <p:spTree>
      <p:nvGrpSpPr>
        <p:cNvPr id="1" name=""/>
        <p:cNvGrpSpPr/>
        <p:nvPr/>
      </p:nvGrpSpPr>
      <p:grpSpPr>
        <a:xfrm>
          <a:off x="0" y="0"/>
          <a:ext cx="0" cy="0"/>
          <a:chOff x="0" y="0"/>
          <a:chExt cx="0" cy="0"/>
        </a:xfrm>
      </p:grpSpPr>
      <p:pic>
        <p:nvPicPr>
          <p:cNvPr id="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3"/>
          <p:cNvSpPr>
            <a:spLocks noGrp="1"/>
          </p:cNvSpPr>
          <p:nvPr>
            <p:ph type="body" sz="quarter" idx="13"/>
          </p:nvPr>
        </p:nvSpPr>
        <p:spPr>
          <a:xfrm>
            <a:off x="1117601" y="865415"/>
            <a:ext cx="9757228" cy="1836967"/>
          </a:xfrm>
          <a:prstGeom prst="rect">
            <a:avLst/>
          </a:prstGeom>
        </p:spPr>
        <p:txBody>
          <a:bodyPr anchor="ctr"/>
          <a:lstStyle>
            <a:lvl1pPr marL="0" indent="0" algn="ctr">
              <a:buNone/>
              <a:defRPr sz="5000" b="1" i="0" cap="all" baseline="0">
                <a:solidFill>
                  <a:schemeClr val="bg1"/>
                </a:solidFill>
                <a:latin typeface="Myriad Pro" panose="020B0503030403020204" pitchFamily="34" charset="0"/>
              </a:defRPr>
            </a:lvl1pPr>
            <a:lvl2pPr marL="457189" indent="0">
              <a:buNone/>
              <a:defRPr/>
            </a:lvl2pPr>
          </a:lstStyle>
          <a:p>
            <a:pPr lvl="0"/>
            <a:r>
              <a:rPr lang="en-US" smtClean="0"/>
              <a:t>Click to edit Master text styles</a:t>
            </a:r>
          </a:p>
        </p:txBody>
      </p:sp>
    </p:spTree>
    <p:extLst>
      <p:ext uri="{BB962C8B-B14F-4D97-AF65-F5344CB8AC3E}">
        <p14:creationId xmlns:p14="http://schemas.microsoft.com/office/powerpoint/2010/main" val="353420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Presentation subheader and content">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3"/>
          <p:cNvSpPr>
            <a:spLocks noGrp="1"/>
          </p:cNvSpPr>
          <p:nvPr>
            <p:ph type="body" sz="quarter" idx="13"/>
          </p:nvPr>
        </p:nvSpPr>
        <p:spPr>
          <a:xfrm>
            <a:off x="1117601" y="865415"/>
            <a:ext cx="9757228" cy="1836967"/>
          </a:xfrm>
          <a:prstGeom prst="rect">
            <a:avLst/>
          </a:prstGeom>
        </p:spPr>
        <p:txBody>
          <a:bodyPr anchor="ctr"/>
          <a:lstStyle>
            <a:lvl1pPr marL="0" indent="0" algn="ctr">
              <a:buNone/>
              <a:defRPr sz="5000" b="1" i="0" cap="all" baseline="0">
                <a:solidFill>
                  <a:schemeClr val="bg1"/>
                </a:solidFill>
                <a:latin typeface="Myriad Pro" panose="020B0503030403020204" pitchFamily="34" charset="0"/>
              </a:defRPr>
            </a:lvl1pPr>
            <a:lvl2pPr marL="457189" indent="0">
              <a:buNone/>
              <a:defRPr/>
            </a:lvl2pPr>
          </a:lstStyle>
          <a:p>
            <a:pPr lvl="0"/>
            <a:r>
              <a:rPr lang="en-US" smtClean="0"/>
              <a:t>Click to edit Master text styles</a:t>
            </a:r>
          </a:p>
        </p:txBody>
      </p:sp>
      <p:sp>
        <p:nvSpPr>
          <p:cNvPr id="10" name="Text Placeholder 10"/>
          <p:cNvSpPr>
            <a:spLocks noGrp="1"/>
          </p:cNvSpPr>
          <p:nvPr>
            <p:ph type="body" sz="quarter" idx="14"/>
          </p:nvPr>
        </p:nvSpPr>
        <p:spPr>
          <a:xfrm>
            <a:off x="1117601" y="2702384"/>
            <a:ext cx="9757228" cy="1102173"/>
          </a:xfrm>
          <a:prstGeom prst="rect">
            <a:avLst/>
          </a:prstGeom>
        </p:spPr>
        <p:txBody>
          <a:bodyPr anchor="ctr"/>
          <a:lstStyle>
            <a:lvl1pPr marL="0" indent="0" algn="ctr">
              <a:buNone/>
              <a:defRPr sz="3500" cap="all" baseline="0">
                <a:solidFill>
                  <a:schemeClr val="bg1"/>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36970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ody page">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9"/>
          <p:cNvSpPr>
            <a:spLocks noGrp="1"/>
          </p:cNvSpPr>
          <p:nvPr>
            <p:ph type="body" sz="quarter" idx="13"/>
          </p:nvPr>
        </p:nvSpPr>
        <p:spPr>
          <a:xfrm>
            <a:off x="1117601" y="1703596"/>
            <a:ext cx="9887857" cy="3827936"/>
          </a:xfrm>
          <a:prstGeom prst="rect">
            <a:avLst/>
          </a:prstGeom>
        </p:spPr>
        <p:txBody>
          <a:bodyPr/>
          <a:lstStyle>
            <a:lvl1pPr>
              <a:defRPr sz="2500" baseline="0">
                <a:solidFill>
                  <a:srgbClr val="6E6E6E"/>
                </a:solidFill>
                <a:latin typeface="Myriad Pro Light" panose="020B0403030403020204" pitchFamily="34" charset="0"/>
              </a:defRPr>
            </a:lvl1pPr>
          </a:lstStyle>
          <a:p>
            <a:pPr lvl="0"/>
            <a:r>
              <a:rPr lang="en-US" smtClean="0"/>
              <a:t>Click to edit Master text styles</a:t>
            </a:r>
          </a:p>
        </p:txBody>
      </p:sp>
      <p:sp>
        <p:nvSpPr>
          <p:cNvPr id="9" name="Text Placeholder 10"/>
          <p:cNvSpPr>
            <a:spLocks noGrp="1"/>
          </p:cNvSpPr>
          <p:nvPr>
            <p:ph type="body" sz="quarter" idx="14"/>
          </p:nvPr>
        </p:nvSpPr>
        <p:spPr>
          <a:xfrm>
            <a:off x="1097491" y="440872"/>
            <a:ext cx="9907967" cy="1102173"/>
          </a:xfrm>
          <a:prstGeom prst="rect">
            <a:avLst/>
          </a:prstGeom>
        </p:spPr>
        <p:txBody>
          <a:bodyPr anchor="ctr"/>
          <a:lstStyle>
            <a:lvl1pPr marL="0" indent="0" algn="l">
              <a:buNone/>
              <a:defRPr lang="en-US" sz="3000" b="1" i="0" kern="1200" cap="all" baseline="0" dirty="0" smtClean="0">
                <a:solidFill>
                  <a:srgbClr val="0091D2"/>
                </a:solidFill>
                <a:latin typeface="Myriad Pro" panose="020B0503030403020204"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426378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ody copy V2">
    <p:spTree>
      <p:nvGrpSpPr>
        <p:cNvPr id="1" name=""/>
        <p:cNvGrpSpPr/>
        <p:nvPr/>
      </p:nvGrpSpPr>
      <p:grpSpPr>
        <a:xfrm>
          <a:off x="0" y="0"/>
          <a:ext cx="0" cy="0"/>
          <a:chOff x="0" y="0"/>
          <a:chExt cx="0" cy="0"/>
        </a:xfrm>
      </p:grpSpPr>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sz="half" idx="1"/>
          </p:nvPr>
        </p:nvSpPr>
        <p:spPr>
          <a:xfrm>
            <a:off x="1117601" y="1703595"/>
            <a:ext cx="4695372" cy="3603191"/>
          </a:xfrm>
          <a:prstGeom prst="rect">
            <a:avLst/>
          </a:prstGeom>
        </p:spPr>
        <p:txBody>
          <a:bodyPr/>
          <a:lstStyle>
            <a:lvl1pPr>
              <a:defRPr sz="2500" baseline="0">
                <a:solidFill>
                  <a:srgbClr val="6E6E6E"/>
                </a:solidFill>
                <a:latin typeface="Myriad Pro Light" panose="020B0403030403020204" pitchFamily="34" charset="0"/>
              </a:defRPr>
            </a:lvl1pPr>
          </a:lstStyle>
          <a:p>
            <a:pPr lvl="0"/>
            <a:r>
              <a:rPr lang="en-US" smtClean="0"/>
              <a:t>Click to edit Master text styles</a:t>
            </a:r>
          </a:p>
        </p:txBody>
      </p:sp>
      <p:sp>
        <p:nvSpPr>
          <p:cNvPr id="10" name="Content Placeholder 2"/>
          <p:cNvSpPr>
            <a:spLocks noGrp="1"/>
          </p:cNvSpPr>
          <p:nvPr>
            <p:ph sz="half" idx="10"/>
          </p:nvPr>
        </p:nvSpPr>
        <p:spPr>
          <a:xfrm>
            <a:off x="6310086" y="1703595"/>
            <a:ext cx="4695372" cy="3603191"/>
          </a:xfrm>
          <a:prstGeom prst="rect">
            <a:avLst/>
          </a:prstGeom>
        </p:spPr>
        <p:txBody>
          <a:bodyPr/>
          <a:lstStyle>
            <a:lvl1pPr marL="228600" indent="-228600">
              <a:defRPr lang="en-AU" sz="2500" kern="1200" baseline="0" dirty="0">
                <a:solidFill>
                  <a:srgbClr val="6E6E6E"/>
                </a:solidFill>
                <a:latin typeface="Myriad Pro Light" panose="020B0403030403020204" pitchFamily="34" charset="0"/>
                <a:ea typeface="+mn-ea"/>
                <a:cs typeface="+mn-cs"/>
              </a:defRPr>
            </a:lvl1pPr>
          </a:lstStyle>
          <a:p>
            <a:pPr lvl="0"/>
            <a:r>
              <a:rPr lang="en-US" smtClean="0"/>
              <a:t>Click to edit Master text styles</a:t>
            </a:r>
          </a:p>
        </p:txBody>
      </p:sp>
      <p:sp>
        <p:nvSpPr>
          <p:cNvPr id="11" name="Text Placeholder 10"/>
          <p:cNvSpPr>
            <a:spLocks noGrp="1"/>
          </p:cNvSpPr>
          <p:nvPr>
            <p:ph type="body" sz="quarter" idx="14"/>
          </p:nvPr>
        </p:nvSpPr>
        <p:spPr>
          <a:xfrm>
            <a:off x="1097491" y="440872"/>
            <a:ext cx="9907967" cy="1102173"/>
          </a:xfrm>
          <a:prstGeom prst="rect">
            <a:avLst/>
          </a:prstGeom>
        </p:spPr>
        <p:txBody>
          <a:bodyPr anchor="ctr"/>
          <a:lstStyle>
            <a:lvl1pPr marL="0" indent="0" algn="l">
              <a:buNone/>
              <a:defRPr lang="en-US" sz="3000" b="1" i="0" kern="1200" cap="all" baseline="0" dirty="0" smtClean="0">
                <a:solidFill>
                  <a:srgbClr val="0091D2"/>
                </a:solidFill>
                <a:latin typeface="Myriad Pro" panose="020B0503030403020204"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65972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 Body copy and SmartArt graphic">
    <p:spTree>
      <p:nvGrpSpPr>
        <p:cNvPr id="1" name=""/>
        <p:cNvGrpSpPr/>
        <p:nvPr/>
      </p:nvGrpSpPr>
      <p:grpSpPr>
        <a:xfrm>
          <a:off x="0" y="0"/>
          <a:ext cx="0" cy="0"/>
          <a:chOff x="0" y="0"/>
          <a:chExt cx="0" cy="0"/>
        </a:xfrm>
      </p:grpSpPr>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sz="half" idx="1"/>
          </p:nvPr>
        </p:nvSpPr>
        <p:spPr>
          <a:xfrm>
            <a:off x="1117601" y="1703595"/>
            <a:ext cx="4695372" cy="3603191"/>
          </a:xfrm>
          <a:prstGeom prst="rect">
            <a:avLst/>
          </a:prstGeom>
        </p:spPr>
        <p:txBody>
          <a:bodyPr/>
          <a:lstStyle>
            <a:lvl1pPr>
              <a:defRPr sz="2500" i="0" baseline="0">
                <a:solidFill>
                  <a:srgbClr val="6E6E6E"/>
                </a:solidFill>
                <a:latin typeface="Myriad Pro Light" panose="020B0403030403020204" pitchFamily="34" charset="0"/>
              </a:defRPr>
            </a:lvl1pPr>
          </a:lstStyle>
          <a:p>
            <a:pPr lvl="0"/>
            <a:r>
              <a:rPr lang="en-US" smtClean="0"/>
              <a:t>Click to edit Master text styles</a:t>
            </a:r>
          </a:p>
        </p:txBody>
      </p:sp>
      <p:sp>
        <p:nvSpPr>
          <p:cNvPr id="6" name="SmartArt Placeholder 5"/>
          <p:cNvSpPr>
            <a:spLocks noGrp="1"/>
          </p:cNvSpPr>
          <p:nvPr>
            <p:ph type="dgm" sz="quarter" idx="10"/>
          </p:nvPr>
        </p:nvSpPr>
        <p:spPr>
          <a:xfrm>
            <a:off x="6310086" y="1703595"/>
            <a:ext cx="4695372" cy="3603191"/>
          </a:xfrm>
          <a:prstGeom prst="rect">
            <a:avLst/>
          </a:prstGeom>
        </p:spPr>
        <p:txBody>
          <a:bodyPr/>
          <a:lstStyle>
            <a:lvl1pPr marL="0" indent="0">
              <a:buNone/>
              <a:defRPr lang="en-AU" sz="2500" kern="1200" baseline="0" dirty="0">
                <a:solidFill>
                  <a:srgbClr val="6E6E6E"/>
                </a:solidFill>
                <a:latin typeface="Myriad Pro Light" panose="020B0403030403020204" pitchFamily="34" charset="0"/>
                <a:ea typeface="+mn-ea"/>
                <a:cs typeface="+mn-cs"/>
              </a:defRPr>
            </a:lvl1pPr>
          </a:lstStyle>
          <a:p>
            <a:pPr lvl="0"/>
            <a:r>
              <a:rPr lang="en-US" noProof="0" smtClean="0"/>
              <a:t>Click icon to add SmartArt graphic</a:t>
            </a:r>
            <a:endParaRPr lang="en-AU" noProof="0" dirty="0"/>
          </a:p>
        </p:txBody>
      </p:sp>
      <p:sp>
        <p:nvSpPr>
          <p:cNvPr id="10" name="Text Placeholder 10"/>
          <p:cNvSpPr>
            <a:spLocks noGrp="1"/>
          </p:cNvSpPr>
          <p:nvPr>
            <p:ph type="body" sz="quarter" idx="14"/>
          </p:nvPr>
        </p:nvSpPr>
        <p:spPr>
          <a:xfrm>
            <a:off x="1097491" y="440872"/>
            <a:ext cx="9907967" cy="1102173"/>
          </a:xfrm>
          <a:prstGeom prst="rect">
            <a:avLst/>
          </a:prstGeom>
        </p:spPr>
        <p:txBody>
          <a:bodyPr anchor="ctr"/>
          <a:lstStyle>
            <a:lvl1pPr marL="0" indent="0" algn="l">
              <a:buNone/>
              <a:defRPr lang="en-US" sz="3000" b="1" i="0" kern="1200" cap="all" baseline="0" dirty="0" smtClean="0">
                <a:solidFill>
                  <a:srgbClr val="0091D2"/>
                </a:solidFill>
                <a:latin typeface="Myriad Pro" panose="020B0503030403020204"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211522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 Body copy and Chart">
    <p:spTree>
      <p:nvGrpSpPr>
        <p:cNvPr id="1" name=""/>
        <p:cNvGrpSpPr/>
        <p:nvPr/>
      </p:nvGrpSpPr>
      <p:grpSpPr>
        <a:xfrm>
          <a:off x="0" y="0"/>
          <a:ext cx="0" cy="0"/>
          <a:chOff x="0" y="0"/>
          <a:chExt cx="0" cy="0"/>
        </a:xfrm>
      </p:grpSpPr>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hart Placeholder 3"/>
          <p:cNvSpPr>
            <a:spLocks noGrp="1"/>
          </p:cNvSpPr>
          <p:nvPr>
            <p:ph type="chart" sz="quarter" idx="11"/>
          </p:nvPr>
        </p:nvSpPr>
        <p:spPr>
          <a:xfrm>
            <a:off x="6310086" y="1703595"/>
            <a:ext cx="4695372" cy="3603191"/>
          </a:xfrm>
          <a:prstGeom prst="rect">
            <a:avLst/>
          </a:prstGeom>
        </p:spPr>
        <p:txBody>
          <a:bodyPr/>
          <a:lstStyle>
            <a:lvl1pPr marL="342900" indent="-342900">
              <a:buNone/>
              <a:defRPr lang="en-AU" sz="2500" kern="1200" baseline="0" dirty="0">
                <a:solidFill>
                  <a:srgbClr val="6E6E6E"/>
                </a:solidFill>
                <a:latin typeface="Myriad Pro Light" panose="020B0403030403020204" pitchFamily="34" charset="0"/>
                <a:ea typeface="+mn-ea"/>
                <a:cs typeface="+mn-cs"/>
              </a:defRPr>
            </a:lvl1pPr>
          </a:lstStyle>
          <a:p>
            <a:pPr lvl="0"/>
            <a:r>
              <a:rPr lang="en-US" noProof="0" smtClean="0"/>
              <a:t>Click icon to add chart</a:t>
            </a:r>
            <a:endParaRPr lang="en-AU" noProof="0" dirty="0"/>
          </a:p>
        </p:txBody>
      </p:sp>
      <p:sp>
        <p:nvSpPr>
          <p:cNvPr id="11" name="Content Placeholder 2"/>
          <p:cNvSpPr>
            <a:spLocks noGrp="1"/>
          </p:cNvSpPr>
          <p:nvPr>
            <p:ph sz="half" idx="1"/>
          </p:nvPr>
        </p:nvSpPr>
        <p:spPr>
          <a:xfrm>
            <a:off x="1117601" y="1703595"/>
            <a:ext cx="4695372" cy="3603191"/>
          </a:xfrm>
          <a:prstGeom prst="rect">
            <a:avLst/>
          </a:prstGeom>
        </p:spPr>
        <p:txBody>
          <a:bodyPr/>
          <a:lstStyle>
            <a:lvl1pPr>
              <a:defRPr sz="2500" baseline="0">
                <a:solidFill>
                  <a:srgbClr val="6E6E6E"/>
                </a:solidFill>
                <a:latin typeface="Myriad Pro Light" panose="020B0403030403020204" pitchFamily="34" charset="0"/>
              </a:defRPr>
            </a:lvl1pPr>
          </a:lstStyle>
          <a:p>
            <a:pPr lvl="0"/>
            <a:r>
              <a:rPr lang="en-US" smtClean="0"/>
              <a:t>Click to edit Master text styles</a:t>
            </a:r>
          </a:p>
        </p:txBody>
      </p:sp>
      <p:sp>
        <p:nvSpPr>
          <p:cNvPr id="12" name="Text Placeholder 10"/>
          <p:cNvSpPr>
            <a:spLocks noGrp="1"/>
          </p:cNvSpPr>
          <p:nvPr>
            <p:ph type="body" sz="quarter" idx="14"/>
          </p:nvPr>
        </p:nvSpPr>
        <p:spPr>
          <a:xfrm>
            <a:off x="1097491" y="440872"/>
            <a:ext cx="9907967" cy="1102173"/>
          </a:xfrm>
          <a:prstGeom prst="rect">
            <a:avLst/>
          </a:prstGeom>
        </p:spPr>
        <p:txBody>
          <a:bodyPr anchor="ctr"/>
          <a:lstStyle>
            <a:lvl1pPr marL="0" indent="0" algn="l">
              <a:buNone/>
              <a:defRPr lang="en-US" sz="3000" b="1" i="0" kern="1200" cap="all" baseline="0" dirty="0" smtClean="0">
                <a:solidFill>
                  <a:srgbClr val="0091D2"/>
                </a:solidFill>
                <a:latin typeface="Myriad Pro" panose="020B0503030403020204"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237248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 Body copy and Picture">
    <p:spTree>
      <p:nvGrpSpPr>
        <p:cNvPr id="1" name=""/>
        <p:cNvGrpSpPr/>
        <p:nvPr/>
      </p:nvGrpSpPr>
      <p:grpSpPr>
        <a:xfrm>
          <a:off x="0" y="0"/>
          <a:ext cx="0" cy="0"/>
          <a:chOff x="0" y="0"/>
          <a:chExt cx="0" cy="0"/>
        </a:xfrm>
      </p:grpSpPr>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2"/>
          <p:cNvSpPr>
            <a:spLocks noGrp="1"/>
          </p:cNvSpPr>
          <p:nvPr>
            <p:ph type="pic" idx="1"/>
          </p:nvPr>
        </p:nvSpPr>
        <p:spPr>
          <a:xfrm>
            <a:off x="6281058" y="1690691"/>
            <a:ext cx="4724399" cy="3616096"/>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Tx/>
              <a:buSzTx/>
              <a:buFontTx/>
              <a:buNone/>
              <a:tabLst/>
              <a:defRPr lang="en-AU" sz="2500" kern="1200" baseline="0" dirty="0" smtClean="0">
                <a:solidFill>
                  <a:srgbClr val="6E6E6E"/>
                </a:solidFill>
                <a:latin typeface="Myriad Pro Light" panose="020B0403030403020204" pitchFamily="34" charset="0"/>
                <a:ea typeface="+mn-ea"/>
                <a:cs typeface="+mn-cs"/>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smtClean="0"/>
              <a:t>Click icon to add picture</a:t>
            </a:r>
            <a:endParaRPr lang="en-AU" noProof="0" dirty="0" smtClean="0"/>
          </a:p>
        </p:txBody>
      </p:sp>
      <p:sp>
        <p:nvSpPr>
          <p:cNvPr id="15" name="Content Placeholder 2"/>
          <p:cNvSpPr>
            <a:spLocks noGrp="1"/>
          </p:cNvSpPr>
          <p:nvPr>
            <p:ph sz="half" idx="10"/>
          </p:nvPr>
        </p:nvSpPr>
        <p:spPr>
          <a:xfrm>
            <a:off x="1117601" y="1703595"/>
            <a:ext cx="4695372" cy="3603191"/>
          </a:xfrm>
          <a:prstGeom prst="rect">
            <a:avLst/>
          </a:prstGeom>
        </p:spPr>
        <p:txBody>
          <a:bodyPr/>
          <a:lstStyle>
            <a:lvl1pPr marL="228600" indent="-228600">
              <a:defRPr lang="en-AU" sz="2500" kern="1200" baseline="0" dirty="0">
                <a:solidFill>
                  <a:srgbClr val="6E6E6E"/>
                </a:solidFill>
                <a:latin typeface="Myriad Pro Light" panose="020B0403030403020204" pitchFamily="34" charset="0"/>
                <a:ea typeface="+mn-ea"/>
                <a:cs typeface="+mn-cs"/>
              </a:defRPr>
            </a:lvl1pPr>
          </a:lstStyle>
          <a:p>
            <a:pPr lvl="0"/>
            <a:r>
              <a:rPr lang="en-US" smtClean="0"/>
              <a:t>Click to edit Master text styles</a:t>
            </a:r>
          </a:p>
        </p:txBody>
      </p:sp>
      <p:sp>
        <p:nvSpPr>
          <p:cNvPr id="16" name="Text Placeholder 10"/>
          <p:cNvSpPr>
            <a:spLocks noGrp="1"/>
          </p:cNvSpPr>
          <p:nvPr>
            <p:ph type="body" sz="quarter" idx="14"/>
          </p:nvPr>
        </p:nvSpPr>
        <p:spPr>
          <a:xfrm>
            <a:off x="1097491" y="440872"/>
            <a:ext cx="9907967" cy="1102173"/>
          </a:xfrm>
          <a:prstGeom prst="rect">
            <a:avLst/>
          </a:prstGeom>
        </p:spPr>
        <p:txBody>
          <a:bodyPr anchor="ctr"/>
          <a:lstStyle>
            <a:lvl1pPr marL="0" indent="0" algn="l">
              <a:buNone/>
              <a:defRPr lang="en-US" sz="3000" b="1" i="0" kern="1200" cap="all" baseline="0" dirty="0" smtClean="0">
                <a:solidFill>
                  <a:srgbClr val="0091D2"/>
                </a:solidFill>
                <a:latin typeface="Myriad Pro" panose="020B0503030403020204"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35586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 Body copy and Picture 2">
    <p:spTree>
      <p:nvGrpSpPr>
        <p:cNvPr id="1" name=""/>
        <p:cNvGrpSpPr/>
        <p:nvPr/>
      </p:nvGrpSpPr>
      <p:grpSpPr>
        <a:xfrm>
          <a:off x="0" y="0"/>
          <a:ext cx="0" cy="0"/>
          <a:chOff x="0" y="0"/>
          <a:chExt cx="0" cy="0"/>
        </a:xfrm>
      </p:grpSpPr>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0"/>
          <p:cNvSpPr>
            <a:spLocks noGrp="1"/>
          </p:cNvSpPr>
          <p:nvPr>
            <p:ph type="body" sz="quarter" idx="14"/>
          </p:nvPr>
        </p:nvSpPr>
        <p:spPr>
          <a:xfrm>
            <a:off x="1097491" y="440872"/>
            <a:ext cx="3626908" cy="1616529"/>
          </a:xfrm>
          <a:prstGeom prst="rect">
            <a:avLst/>
          </a:prstGeom>
        </p:spPr>
        <p:txBody>
          <a:bodyPr anchor="ctr"/>
          <a:lstStyle>
            <a:lvl1pPr marL="0" indent="0" algn="l">
              <a:buNone/>
              <a:defRPr lang="en-US" sz="3000" b="1" i="0" kern="1200" cap="all" baseline="0" dirty="0" smtClean="0">
                <a:solidFill>
                  <a:srgbClr val="0091D2"/>
                </a:solidFill>
                <a:latin typeface="Myriad Pro" panose="020B0503030403020204" pitchFamily="34" charset="0"/>
                <a:ea typeface="+mn-ea"/>
                <a:cs typeface="+mn-cs"/>
              </a:defRPr>
            </a:lvl1pPr>
          </a:lstStyle>
          <a:p>
            <a:pPr lvl="0"/>
            <a:r>
              <a:rPr lang="en-US" smtClean="0"/>
              <a:t>Click to edit Master text styles</a:t>
            </a:r>
          </a:p>
        </p:txBody>
      </p:sp>
      <p:sp>
        <p:nvSpPr>
          <p:cNvPr id="11" name="Text Placeholder 9"/>
          <p:cNvSpPr>
            <a:spLocks noGrp="1"/>
          </p:cNvSpPr>
          <p:nvPr>
            <p:ph type="body" sz="quarter" idx="13"/>
          </p:nvPr>
        </p:nvSpPr>
        <p:spPr>
          <a:xfrm>
            <a:off x="1117601" y="2057401"/>
            <a:ext cx="3606799" cy="3474131"/>
          </a:xfrm>
          <a:prstGeom prst="rect">
            <a:avLst/>
          </a:prstGeom>
        </p:spPr>
        <p:txBody>
          <a:bodyPr/>
          <a:lstStyle>
            <a:lvl1pPr marL="0" indent="0">
              <a:buFontTx/>
              <a:buNone/>
              <a:defRPr lang="en-AU" sz="2500" kern="1200" baseline="0" dirty="0">
                <a:solidFill>
                  <a:srgbClr val="6E6E6E"/>
                </a:solidFill>
                <a:latin typeface="Myriad Pro Light" panose="020B0403030403020204" pitchFamily="34" charset="0"/>
                <a:ea typeface="+mn-ea"/>
                <a:cs typeface="+mn-cs"/>
              </a:defRPr>
            </a:lvl1pPr>
          </a:lstStyle>
          <a:p>
            <a:pPr lvl="0"/>
            <a:r>
              <a:rPr lang="en-US" smtClean="0"/>
              <a:t>Click to edit Master text styles</a:t>
            </a:r>
          </a:p>
        </p:txBody>
      </p:sp>
      <p:sp>
        <p:nvSpPr>
          <p:cNvPr id="12" name="Picture Placeholder 2"/>
          <p:cNvSpPr>
            <a:spLocks noGrp="1"/>
          </p:cNvSpPr>
          <p:nvPr>
            <p:ph type="pic" idx="1"/>
          </p:nvPr>
        </p:nvSpPr>
        <p:spPr>
          <a:xfrm>
            <a:off x="5307657" y="440872"/>
            <a:ext cx="6215743" cy="5061859"/>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lang="en-AU" sz="2000" kern="1200" dirty="0" smtClean="0">
                <a:solidFill>
                  <a:srgbClr val="4F514A"/>
                </a:solidFill>
                <a:latin typeface="Myriad Pro Light"/>
                <a:ea typeface="+mn-ea"/>
                <a:cs typeface="Myriad Pro Light"/>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smtClean="0"/>
              <a:t>Click icon to add picture</a:t>
            </a:r>
            <a:endParaRPr lang="en-AU" noProof="0" dirty="0" smtClean="0"/>
          </a:p>
        </p:txBody>
      </p:sp>
    </p:spTree>
    <p:extLst>
      <p:ext uri="{BB962C8B-B14F-4D97-AF65-F5344CB8AC3E}">
        <p14:creationId xmlns:p14="http://schemas.microsoft.com/office/powerpoint/2010/main" val="272735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Myriad Pro" panose="020B0503030403020204" pitchFamily="34" charset="0"/>
        </a:defRPr>
      </a:lvl2pPr>
      <a:lvl3pPr algn="l" rtl="0" eaLnBrk="1" fontAlgn="base" hangingPunct="1">
        <a:lnSpc>
          <a:spcPct val="90000"/>
        </a:lnSpc>
        <a:spcBef>
          <a:spcPct val="0"/>
        </a:spcBef>
        <a:spcAft>
          <a:spcPct val="0"/>
        </a:spcAft>
        <a:defRPr sz="4400">
          <a:solidFill>
            <a:schemeClr val="tx1"/>
          </a:solidFill>
          <a:latin typeface="Myriad Pro" panose="020B0503030403020204" pitchFamily="34" charset="0"/>
        </a:defRPr>
      </a:lvl3pPr>
      <a:lvl4pPr algn="l" rtl="0" eaLnBrk="1" fontAlgn="base" hangingPunct="1">
        <a:lnSpc>
          <a:spcPct val="90000"/>
        </a:lnSpc>
        <a:spcBef>
          <a:spcPct val="0"/>
        </a:spcBef>
        <a:spcAft>
          <a:spcPct val="0"/>
        </a:spcAft>
        <a:defRPr sz="4400">
          <a:solidFill>
            <a:schemeClr val="tx1"/>
          </a:solidFill>
          <a:latin typeface="Myriad Pro" panose="020B0503030403020204" pitchFamily="34" charset="0"/>
        </a:defRPr>
      </a:lvl4pPr>
      <a:lvl5pPr algn="l" rtl="0" eaLnBrk="1" fontAlgn="base" hangingPunct="1">
        <a:lnSpc>
          <a:spcPct val="90000"/>
        </a:lnSpc>
        <a:spcBef>
          <a:spcPct val="0"/>
        </a:spcBef>
        <a:spcAft>
          <a:spcPct val="0"/>
        </a:spcAft>
        <a:defRPr sz="4400">
          <a:solidFill>
            <a:schemeClr val="tx1"/>
          </a:solidFill>
          <a:latin typeface="Myriad Pro" panose="020B0503030403020204" pitchFamily="34" charset="0"/>
        </a:defRPr>
      </a:lvl5pPr>
      <a:lvl6pPr marL="457200" algn="l" rtl="0" eaLnBrk="1" fontAlgn="base" hangingPunct="1">
        <a:lnSpc>
          <a:spcPct val="90000"/>
        </a:lnSpc>
        <a:spcBef>
          <a:spcPct val="0"/>
        </a:spcBef>
        <a:spcAft>
          <a:spcPct val="0"/>
        </a:spcAft>
        <a:defRPr sz="4400">
          <a:solidFill>
            <a:schemeClr val="tx1"/>
          </a:solidFill>
          <a:latin typeface="Myriad Pro" panose="020B0503030403020204" pitchFamily="34" charset="0"/>
        </a:defRPr>
      </a:lvl6pPr>
      <a:lvl7pPr marL="914400" algn="l" rtl="0" eaLnBrk="1" fontAlgn="base" hangingPunct="1">
        <a:lnSpc>
          <a:spcPct val="90000"/>
        </a:lnSpc>
        <a:spcBef>
          <a:spcPct val="0"/>
        </a:spcBef>
        <a:spcAft>
          <a:spcPct val="0"/>
        </a:spcAft>
        <a:defRPr sz="4400">
          <a:solidFill>
            <a:schemeClr val="tx1"/>
          </a:solidFill>
          <a:latin typeface="Myriad Pro" panose="020B0503030403020204" pitchFamily="34" charset="0"/>
        </a:defRPr>
      </a:lvl7pPr>
      <a:lvl8pPr marL="1371600" algn="l" rtl="0" eaLnBrk="1" fontAlgn="base" hangingPunct="1">
        <a:lnSpc>
          <a:spcPct val="90000"/>
        </a:lnSpc>
        <a:spcBef>
          <a:spcPct val="0"/>
        </a:spcBef>
        <a:spcAft>
          <a:spcPct val="0"/>
        </a:spcAft>
        <a:defRPr sz="4400">
          <a:solidFill>
            <a:schemeClr val="tx1"/>
          </a:solidFill>
          <a:latin typeface="Myriad Pro" panose="020B0503030403020204" pitchFamily="34" charset="0"/>
        </a:defRPr>
      </a:lvl8pPr>
      <a:lvl9pPr marL="1828800" algn="l" rtl="0" eaLnBrk="1" fontAlgn="base" hangingPunct="1">
        <a:lnSpc>
          <a:spcPct val="90000"/>
        </a:lnSpc>
        <a:spcBef>
          <a:spcPct val="0"/>
        </a:spcBef>
        <a:spcAft>
          <a:spcPct val="0"/>
        </a:spcAft>
        <a:defRPr sz="4400">
          <a:solidFill>
            <a:schemeClr val="tx1"/>
          </a:solidFill>
          <a:latin typeface="Myriad Pro" panose="020B0503030403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sapolice.sa.gov.au/"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hyperlink" Target="http://www.families.sa.gov.au/childsafe" TargetMode="External"/><Relationship Id="rId4" Type="http://schemas.openxmlformats.org/officeDocument/2006/relationships/hyperlink" Target="mailto:dsahb@tennis.com.au"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awest@tennis.com.au"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hyperlink" Target="mailto:ppeterson@tennis.com.au" TargetMode="External"/><Relationship Id="rId4" Type="http://schemas.openxmlformats.org/officeDocument/2006/relationships/hyperlink" Target="mailto:rharrison@tennis.com.au"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tennis.com.au/childsafe"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8013" y="1106487"/>
            <a:ext cx="11214100" cy="4025685"/>
          </a:xfrm>
        </p:spPr>
        <p:txBody>
          <a:bodyPr>
            <a:normAutofit/>
          </a:bodyPr>
          <a:lstStyle/>
          <a:p>
            <a:pPr algn="l" fontAlgn="auto">
              <a:spcAft>
                <a:spcPts val="0"/>
              </a:spcAft>
              <a:defRPr/>
            </a:pPr>
            <a:r>
              <a:rPr lang="en-AU" sz="6000" cap="none" dirty="0" smtClean="0">
                <a:latin typeface="Myriad Pro Black" panose="020B0803030403020204" pitchFamily="34" charset="0"/>
                <a:cs typeface="Arial"/>
              </a:rPr>
              <a:t>Safeguarding </a:t>
            </a:r>
          </a:p>
          <a:p>
            <a:pPr algn="l" fontAlgn="auto">
              <a:spcAft>
                <a:spcPts val="0"/>
              </a:spcAft>
              <a:defRPr/>
            </a:pPr>
            <a:r>
              <a:rPr lang="en-AU" sz="6000" cap="none" dirty="0" smtClean="0">
                <a:latin typeface="Myriad Pro Black" panose="020B0803030403020204" pitchFamily="34" charset="0"/>
                <a:cs typeface="Arial"/>
              </a:rPr>
              <a:t>Children</a:t>
            </a:r>
          </a:p>
          <a:p>
            <a:pPr algn="l" fontAlgn="auto">
              <a:spcAft>
                <a:spcPts val="0"/>
              </a:spcAft>
              <a:defRPr/>
            </a:pPr>
            <a:r>
              <a:rPr lang="en-US" sz="4000" cap="none" dirty="0" smtClean="0">
                <a:cs typeface="Arial"/>
              </a:rPr>
              <a:t>TRAINING </a:t>
            </a:r>
            <a:r>
              <a:rPr lang="en-US" sz="4000" b="0" cap="none" dirty="0" smtClean="0">
                <a:cs typeface="Arial"/>
              </a:rPr>
              <a:t>2017</a:t>
            </a:r>
            <a:endParaRPr lang="en-AU" sz="4000" b="0" cap="none" dirty="0">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17601" y="1703596"/>
            <a:ext cx="9887857" cy="4151104"/>
          </a:xfrm>
        </p:spPr>
        <p:txBody>
          <a:bodyPr/>
          <a:lstStyle/>
          <a:p>
            <a:r>
              <a:rPr lang="en-AU" dirty="0" smtClean="0"/>
              <a:t>Safeguarding </a:t>
            </a:r>
            <a:r>
              <a:rPr lang="en-AU" dirty="0"/>
              <a:t>Children </a:t>
            </a:r>
            <a:r>
              <a:rPr lang="en-AU" dirty="0" smtClean="0"/>
              <a:t>Guidelines have been developed to help you </a:t>
            </a:r>
            <a:r>
              <a:rPr lang="en-AU" dirty="0"/>
              <a:t>meet </a:t>
            </a:r>
            <a:r>
              <a:rPr lang="en-AU" dirty="0" smtClean="0"/>
              <a:t>your obligations under </a:t>
            </a:r>
            <a:r>
              <a:rPr lang="en-AU" dirty="0"/>
              <a:t>the Tennis Australia Member Protection Policy</a:t>
            </a:r>
          </a:p>
          <a:p>
            <a:pPr marL="0" indent="0">
              <a:buNone/>
            </a:pPr>
            <a:endParaRPr lang="en-US" sz="800" dirty="0"/>
          </a:p>
          <a:p>
            <a:r>
              <a:rPr lang="en-US" dirty="0" smtClean="0"/>
              <a:t>They clearly define acceptable behaviour around children.</a:t>
            </a:r>
          </a:p>
          <a:p>
            <a:endParaRPr lang="en-US" dirty="0"/>
          </a:p>
          <a:p>
            <a:r>
              <a:rPr lang="en-US" dirty="0" smtClean="0"/>
              <a:t>They provide guidance on areas such as:</a:t>
            </a:r>
          </a:p>
          <a:p>
            <a:pPr lvl="1"/>
            <a:r>
              <a:rPr lang="en-US" sz="2500" dirty="0" smtClean="0">
                <a:solidFill>
                  <a:srgbClr val="6E6E6E"/>
                </a:solidFill>
                <a:latin typeface="Myriad Pro Light" panose="020B0403030403020204" pitchFamily="34" charset="0"/>
              </a:rPr>
              <a:t>Supervision </a:t>
            </a:r>
            <a:endParaRPr lang="en-US" sz="2500" dirty="0">
              <a:solidFill>
                <a:srgbClr val="6E6E6E"/>
              </a:solidFill>
              <a:latin typeface="Myriad Pro Light" panose="020B0403030403020204" pitchFamily="34" charset="0"/>
            </a:endParaRPr>
          </a:p>
          <a:p>
            <a:pPr lvl="1"/>
            <a:r>
              <a:rPr lang="en-US" sz="2500" dirty="0">
                <a:solidFill>
                  <a:srgbClr val="6E6E6E"/>
                </a:solidFill>
                <a:latin typeface="Myriad Pro Light" panose="020B0403030403020204" pitchFamily="34" charset="0"/>
              </a:rPr>
              <a:t>Giving gifts</a:t>
            </a:r>
          </a:p>
          <a:p>
            <a:pPr lvl="1"/>
            <a:r>
              <a:rPr lang="en-US" sz="2500" dirty="0">
                <a:solidFill>
                  <a:srgbClr val="6E6E6E"/>
                </a:solidFill>
                <a:latin typeface="Myriad Pro Light" panose="020B0403030403020204" pitchFamily="34" charset="0"/>
              </a:rPr>
              <a:t>Overnight stays and sleeping </a:t>
            </a:r>
            <a:r>
              <a:rPr lang="en-US" sz="2500" dirty="0" smtClean="0">
                <a:solidFill>
                  <a:srgbClr val="6E6E6E"/>
                </a:solidFill>
                <a:latin typeface="Myriad Pro Light" panose="020B0403030403020204" pitchFamily="34" charset="0"/>
              </a:rPr>
              <a:t>arrangements, and</a:t>
            </a:r>
            <a:endParaRPr lang="en-US" sz="2500" dirty="0">
              <a:solidFill>
                <a:srgbClr val="6E6E6E"/>
              </a:solidFill>
              <a:latin typeface="Myriad Pro Light" panose="020B0403030403020204" pitchFamily="34" charset="0"/>
            </a:endParaRPr>
          </a:p>
          <a:p>
            <a:pPr lvl="1"/>
            <a:r>
              <a:rPr lang="en-US" sz="2500" dirty="0">
                <a:solidFill>
                  <a:srgbClr val="6E6E6E"/>
                </a:solidFill>
                <a:latin typeface="Myriad Pro Light" panose="020B0403030403020204" pitchFamily="34" charset="0"/>
              </a:rPr>
              <a:t>Adherence to professional boundaries.</a:t>
            </a:r>
          </a:p>
        </p:txBody>
      </p:sp>
      <p:sp>
        <p:nvSpPr>
          <p:cNvPr id="3" name="Text Placeholder 2"/>
          <p:cNvSpPr>
            <a:spLocks noGrp="1"/>
          </p:cNvSpPr>
          <p:nvPr>
            <p:ph type="body" sz="quarter" idx="14"/>
          </p:nvPr>
        </p:nvSpPr>
        <p:spPr/>
        <p:txBody>
          <a:bodyPr/>
          <a:lstStyle/>
          <a:p>
            <a:r>
              <a:rPr lang="en-US" dirty="0" smtClean="0"/>
              <a:t>Safeguarding Children Guidelines	</a:t>
            </a:r>
            <a:endParaRPr lang="en-AU" dirty="0"/>
          </a:p>
        </p:txBody>
      </p:sp>
    </p:spTree>
    <p:extLst>
      <p:ext uri="{BB962C8B-B14F-4D97-AF65-F5344CB8AC3E}">
        <p14:creationId xmlns:p14="http://schemas.microsoft.com/office/powerpoint/2010/main" val="3614946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17601" y="1703596"/>
            <a:ext cx="10909299" cy="4824204"/>
          </a:xfrm>
        </p:spPr>
        <p:txBody>
          <a:bodyPr/>
          <a:lstStyle/>
          <a:p>
            <a:r>
              <a:rPr lang="en-AU" dirty="0" smtClean="0"/>
              <a:t>The </a:t>
            </a:r>
            <a:r>
              <a:rPr lang="en-AU" dirty="0"/>
              <a:t>following guidelines apply</a:t>
            </a:r>
            <a:r>
              <a:rPr lang="en-AU" dirty="0" smtClean="0"/>
              <a:t>:</a:t>
            </a:r>
            <a:endParaRPr lang="en-AU" dirty="0"/>
          </a:p>
          <a:p>
            <a:pPr marL="0" indent="0">
              <a:buNone/>
            </a:pPr>
            <a:r>
              <a:rPr lang="en-AU" dirty="0"/>
              <a:t> </a:t>
            </a:r>
            <a:r>
              <a:rPr lang="en-AU" dirty="0" smtClean="0"/>
              <a:t>   (</a:t>
            </a:r>
            <a:r>
              <a:rPr lang="en-AU" dirty="0"/>
              <a:t>a) Personnel may only photograph children to whom they provide services to</a:t>
            </a:r>
            <a:r>
              <a:rPr lang="en-AU" dirty="0" smtClean="0"/>
              <a:t>:</a:t>
            </a:r>
            <a:endParaRPr lang="en-AU" dirty="0"/>
          </a:p>
          <a:p>
            <a:pPr marL="971550" lvl="1" indent="-514350">
              <a:buAutoNum type="romanLcParenBoth"/>
            </a:pPr>
            <a:r>
              <a:rPr lang="en-AU" sz="2500" dirty="0" smtClean="0">
                <a:solidFill>
                  <a:srgbClr val="6E6E6E"/>
                </a:solidFill>
                <a:latin typeface="Myriad Pro Light" panose="020B0403030403020204" pitchFamily="34" charset="0"/>
              </a:rPr>
              <a:t>When </a:t>
            </a:r>
            <a:r>
              <a:rPr lang="en-AU" sz="2500" dirty="0">
                <a:solidFill>
                  <a:srgbClr val="6E6E6E"/>
                </a:solidFill>
                <a:latin typeface="Myriad Pro Light" panose="020B0403030403020204" pitchFamily="34" charset="0"/>
              </a:rPr>
              <a:t>the child is participating in tennis services, programs or </a:t>
            </a:r>
            <a:r>
              <a:rPr lang="en-AU" sz="2500" dirty="0" smtClean="0">
                <a:solidFill>
                  <a:srgbClr val="6E6E6E"/>
                </a:solidFill>
                <a:latin typeface="Myriad Pro Light" panose="020B0403030403020204" pitchFamily="34" charset="0"/>
              </a:rPr>
              <a:t>events</a:t>
            </a:r>
          </a:p>
          <a:p>
            <a:pPr marL="457200" lvl="1" indent="0">
              <a:buNone/>
            </a:pPr>
            <a:endParaRPr lang="en-AU" sz="2500" dirty="0">
              <a:solidFill>
                <a:srgbClr val="6E6E6E"/>
              </a:solidFill>
              <a:latin typeface="Myriad Pro Light" panose="020B0403030403020204" pitchFamily="34" charset="0"/>
            </a:endParaRPr>
          </a:p>
          <a:p>
            <a:pPr marL="457200" lvl="1" indent="0">
              <a:buNone/>
            </a:pPr>
            <a:r>
              <a:rPr lang="en-AU" sz="2500" dirty="0">
                <a:solidFill>
                  <a:srgbClr val="6E6E6E"/>
                </a:solidFill>
                <a:latin typeface="Myriad Pro Light" panose="020B0403030403020204" pitchFamily="34" charset="0"/>
              </a:rPr>
              <a:t>(ii) And only if:</a:t>
            </a:r>
          </a:p>
          <a:p>
            <a:pPr marL="914400" lvl="2" indent="0">
              <a:buNone/>
            </a:pPr>
            <a:r>
              <a:rPr lang="en-AU" sz="2500" dirty="0">
                <a:solidFill>
                  <a:srgbClr val="6E6E6E"/>
                </a:solidFill>
                <a:latin typeface="Myriad Pro Light" panose="020B0403030403020204" pitchFamily="34" charset="0"/>
              </a:rPr>
              <a:t>(1) The child’s parent/guardian has granted prior and specific approval</a:t>
            </a:r>
          </a:p>
          <a:p>
            <a:pPr marL="914400" lvl="2" indent="0">
              <a:buNone/>
            </a:pPr>
            <a:r>
              <a:rPr lang="en-AU" sz="2500" dirty="0">
                <a:solidFill>
                  <a:srgbClr val="6E6E6E"/>
                </a:solidFill>
                <a:latin typeface="Myriad Pro Light" panose="020B0403030403020204" pitchFamily="34" charset="0"/>
              </a:rPr>
              <a:t>(2) The context is directly related to participation in the tennis service, program or events;</a:t>
            </a:r>
          </a:p>
          <a:p>
            <a:pPr marL="914400" lvl="2" indent="0">
              <a:buNone/>
            </a:pPr>
            <a:r>
              <a:rPr lang="en-AU" sz="2500" dirty="0">
                <a:solidFill>
                  <a:srgbClr val="6E6E6E"/>
                </a:solidFill>
                <a:latin typeface="Myriad Pro Light" panose="020B0403030403020204" pitchFamily="34" charset="0"/>
              </a:rPr>
              <a:t>(3) The child is appropriately dressed and posed; and</a:t>
            </a:r>
          </a:p>
          <a:p>
            <a:pPr marL="914400" lvl="2" indent="0">
              <a:buNone/>
            </a:pPr>
            <a:r>
              <a:rPr lang="en-AU" sz="2500" dirty="0">
                <a:solidFill>
                  <a:srgbClr val="6E6E6E"/>
                </a:solidFill>
                <a:latin typeface="Myriad Pro Light" panose="020B0403030403020204" pitchFamily="34" charset="0"/>
              </a:rPr>
              <a:t>(4) The image is taken in the presence of other Personnel;</a:t>
            </a:r>
          </a:p>
          <a:p>
            <a:pPr marL="0" indent="0">
              <a:buNone/>
            </a:pPr>
            <a:r>
              <a:rPr lang="en-AU" dirty="0" smtClean="0"/>
              <a:t>   </a:t>
            </a:r>
            <a:endParaRPr lang="en-AU" dirty="0"/>
          </a:p>
        </p:txBody>
      </p:sp>
      <p:sp>
        <p:nvSpPr>
          <p:cNvPr id="3" name="Text Placeholder 2"/>
          <p:cNvSpPr>
            <a:spLocks noGrp="1"/>
          </p:cNvSpPr>
          <p:nvPr>
            <p:ph type="body" sz="quarter" idx="14"/>
          </p:nvPr>
        </p:nvSpPr>
        <p:spPr/>
        <p:txBody>
          <a:bodyPr/>
          <a:lstStyle/>
          <a:p>
            <a:r>
              <a:rPr lang="en-AU" dirty="0" smtClean="0"/>
              <a:t>photographs and video recordings of children</a:t>
            </a:r>
            <a:endParaRPr lang="en-AU" dirty="0"/>
          </a:p>
        </p:txBody>
      </p:sp>
    </p:spTree>
    <p:extLst>
      <p:ext uri="{BB962C8B-B14F-4D97-AF65-F5344CB8AC3E}">
        <p14:creationId xmlns:p14="http://schemas.microsoft.com/office/powerpoint/2010/main" val="905494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17601" y="1703596"/>
            <a:ext cx="10769599" cy="5154404"/>
          </a:xfrm>
        </p:spPr>
        <p:txBody>
          <a:bodyPr/>
          <a:lstStyle/>
          <a:p>
            <a:r>
              <a:rPr lang="en-AU" dirty="0" smtClean="0"/>
              <a:t>Images </a:t>
            </a:r>
            <a:r>
              <a:rPr lang="en-AU" dirty="0"/>
              <a:t>are not to be distributed </a:t>
            </a:r>
            <a:r>
              <a:rPr lang="en-AU" dirty="0" smtClean="0"/>
              <a:t>to </a:t>
            </a:r>
            <a:r>
              <a:rPr lang="en-AU" dirty="0"/>
              <a:t>anyone </a:t>
            </a:r>
            <a:r>
              <a:rPr lang="en-AU" dirty="0" smtClean="0"/>
              <a:t>without </a:t>
            </a:r>
            <a:r>
              <a:rPr lang="en-AU" dirty="0"/>
              <a:t>management knowledge and approval</a:t>
            </a:r>
            <a:r>
              <a:rPr lang="en-AU" dirty="0" smtClean="0"/>
              <a:t>;</a:t>
            </a:r>
          </a:p>
          <a:p>
            <a:pPr marL="0" indent="0">
              <a:buNone/>
            </a:pPr>
            <a:endParaRPr lang="en-AU" dirty="0"/>
          </a:p>
          <a:p>
            <a:r>
              <a:rPr lang="en-AU" dirty="0" smtClean="0"/>
              <a:t>Images are </a:t>
            </a:r>
            <a:r>
              <a:rPr lang="en-AU" dirty="0"/>
              <a:t>to be stored in a manner that </a:t>
            </a:r>
            <a:r>
              <a:rPr lang="en-AU" dirty="0" smtClean="0"/>
              <a:t>prevents unauthorised </a:t>
            </a:r>
            <a:r>
              <a:rPr lang="en-AU" dirty="0"/>
              <a:t>access by </a:t>
            </a:r>
            <a:r>
              <a:rPr lang="en-AU" dirty="0" smtClean="0"/>
              <a:t>others:</a:t>
            </a:r>
          </a:p>
          <a:p>
            <a:pPr marL="0" indent="0">
              <a:buNone/>
            </a:pPr>
            <a:endParaRPr lang="en-AU" dirty="0"/>
          </a:p>
          <a:p>
            <a:r>
              <a:rPr lang="en-AU" dirty="0" smtClean="0"/>
              <a:t>Images are </a:t>
            </a:r>
            <a:r>
              <a:rPr lang="en-AU" dirty="0"/>
              <a:t>to be destroyed or deleted as soon as </a:t>
            </a:r>
            <a:r>
              <a:rPr lang="en-AU" dirty="0" smtClean="0"/>
              <a:t>they are no longer required; and</a:t>
            </a:r>
          </a:p>
          <a:p>
            <a:pPr marL="0" indent="0">
              <a:buNone/>
            </a:pPr>
            <a:endParaRPr lang="en-AU" dirty="0" smtClean="0"/>
          </a:p>
          <a:p>
            <a:r>
              <a:rPr lang="en-AU" dirty="0" smtClean="0"/>
              <a:t>Images </a:t>
            </a:r>
            <a:r>
              <a:rPr lang="en-AU" dirty="0"/>
              <a:t>are not to be exhibited on a website or social media platform </a:t>
            </a:r>
            <a:r>
              <a:rPr lang="en-AU" dirty="0" smtClean="0"/>
              <a:t>without parental </a:t>
            </a:r>
            <a:r>
              <a:rPr lang="en-AU" dirty="0"/>
              <a:t>knowledge and approval or such images must be presented in </a:t>
            </a:r>
            <a:r>
              <a:rPr lang="en-AU" dirty="0" smtClean="0"/>
              <a:t>a manner </a:t>
            </a:r>
            <a:r>
              <a:rPr lang="en-AU" dirty="0"/>
              <a:t>that de-identifies the child. </a:t>
            </a:r>
            <a:endParaRPr lang="en-AU" dirty="0" smtClean="0"/>
          </a:p>
        </p:txBody>
      </p:sp>
      <p:sp>
        <p:nvSpPr>
          <p:cNvPr id="3" name="Text Placeholder 2"/>
          <p:cNvSpPr>
            <a:spLocks noGrp="1"/>
          </p:cNvSpPr>
          <p:nvPr>
            <p:ph type="body" sz="quarter" idx="14"/>
          </p:nvPr>
        </p:nvSpPr>
        <p:spPr>
          <a:xfrm>
            <a:off x="1097491" y="440872"/>
            <a:ext cx="10599209" cy="1102173"/>
          </a:xfrm>
        </p:spPr>
        <p:txBody>
          <a:bodyPr/>
          <a:lstStyle/>
          <a:p>
            <a:r>
              <a:rPr lang="en-AU" dirty="0"/>
              <a:t>photographs and video recordings of </a:t>
            </a:r>
            <a:r>
              <a:rPr lang="en-AU" dirty="0" smtClean="0"/>
              <a:t>children – cont.</a:t>
            </a:r>
            <a:endParaRPr lang="en-AU" dirty="0"/>
          </a:p>
          <a:p>
            <a:endParaRPr lang="en-AU" dirty="0"/>
          </a:p>
        </p:txBody>
      </p:sp>
    </p:spTree>
    <p:extLst>
      <p:ext uri="{BB962C8B-B14F-4D97-AF65-F5344CB8AC3E}">
        <p14:creationId xmlns:p14="http://schemas.microsoft.com/office/powerpoint/2010/main" val="11930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17601" y="1703596"/>
            <a:ext cx="10896599" cy="4722604"/>
          </a:xfrm>
        </p:spPr>
        <p:txBody>
          <a:bodyPr/>
          <a:lstStyle/>
          <a:p>
            <a:pPr marL="0" indent="0">
              <a:buNone/>
            </a:pPr>
            <a:r>
              <a:rPr lang="en-AU" dirty="0" smtClean="0"/>
              <a:t>Children </a:t>
            </a:r>
            <a:r>
              <a:rPr lang="en-AU" dirty="0"/>
              <a:t>are only to be transported with prior </a:t>
            </a:r>
            <a:r>
              <a:rPr lang="en-AU" dirty="0" smtClean="0"/>
              <a:t>written authorisation </a:t>
            </a:r>
            <a:r>
              <a:rPr lang="en-AU" dirty="0"/>
              <a:t>from the child’s parent/guardian and one of the following</a:t>
            </a:r>
            <a:r>
              <a:rPr lang="en-AU" dirty="0" smtClean="0"/>
              <a:t>:</a:t>
            </a:r>
          </a:p>
          <a:p>
            <a:pPr marL="0" indent="0">
              <a:buNone/>
            </a:pPr>
            <a:endParaRPr lang="en-AU" dirty="0"/>
          </a:p>
          <a:p>
            <a:r>
              <a:rPr lang="en-AU" dirty="0" smtClean="0"/>
              <a:t>Tennis </a:t>
            </a:r>
            <a:r>
              <a:rPr lang="en-AU" dirty="0"/>
              <a:t>Australia Executive Member or nominee (</a:t>
            </a:r>
            <a:r>
              <a:rPr lang="en-AU" dirty="0" err="1"/>
              <a:t>ie</a:t>
            </a:r>
            <a:r>
              <a:rPr lang="en-AU" dirty="0"/>
              <a:t> High </a:t>
            </a:r>
            <a:r>
              <a:rPr lang="en-AU" dirty="0" smtClean="0"/>
              <a:t>Performance Manager</a:t>
            </a:r>
            <a:r>
              <a:rPr lang="en-AU" dirty="0"/>
              <a:t>);</a:t>
            </a:r>
          </a:p>
          <a:p>
            <a:r>
              <a:rPr lang="en-AU" dirty="0" smtClean="0"/>
              <a:t>Member </a:t>
            </a:r>
            <a:r>
              <a:rPr lang="en-AU" dirty="0"/>
              <a:t>Association Chief Executive Officer or nominee;</a:t>
            </a:r>
          </a:p>
          <a:p>
            <a:r>
              <a:rPr lang="en-AU" dirty="0" smtClean="0"/>
              <a:t>Affiliated </a:t>
            </a:r>
            <a:r>
              <a:rPr lang="en-AU" dirty="0"/>
              <a:t>Club’s Committee; or</a:t>
            </a:r>
          </a:p>
          <a:p>
            <a:r>
              <a:rPr lang="en-AU" dirty="0" smtClean="0"/>
              <a:t>Tennis </a:t>
            </a:r>
            <a:r>
              <a:rPr lang="en-AU" dirty="0"/>
              <a:t>Australia Coach Member with parental consent.</a:t>
            </a:r>
          </a:p>
          <a:p>
            <a:endParaRPr lang="en-AU" dirty="0"/>
          </a:p>
        </p:txBody>
      </p:sp>
      <p:sp>
        <p:nvSpPr>
          <p:cNvPr id="3" name="Text Placeholder 2"/>
          <p:cNvSpPr>
            <a:spLocks noGrp="1"/>
          </p:cNvSpPr>
          <p:nvPr>
            <p:ph type="body" sz="quarter" idx="14"/>
          </p:nvPr>
        </p:nvSpPr>
        <p:spPr/>
        <p:txBody>
          <a:bodyPr/>
          <a:lstStyle/>
          <a:p>
            <a:r>
              <a:rPr lang="en-AU" dirty="0"/>
              <a:t>Transporting children</a:t>
            </a:r>
          </a:p>
        </p:txBody>
      </p:sp>
    </p:spTree>
    <p:extLst>
      <p:ext uri="{BB962C8B-B14F-4D97-AF65-F5344CB8AC3E}">
        <p14:creationId xmlns:p14="http://schemas.microsoft.com/office/powerpoint/2010/main" val="2102505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indent="0">
              <a:buNone/>
            </a:pPr>
            <a:r>
              <a:rPr lang="en-AU" dirty="0"/>
              <a:t>To obtain approval Personnel should provide information about the proposed journey</a:t>
            </a:r>
            <a:r>
              <a:rPr lang="en-AU" dirty="0" smtClean="0"/>
              <a:t>, including</a:t>
            </a:r>
            <a:r>
              <a:rPr lang="en-AU" dirty="0"/>
              <a:t>:</a:t>
            </a:r>
          </a:p>
          <a:p>
            <a:r>
              <a:rPr lang="en-AU" dirty="0" smtClean="0"/>
              <a:t>The </a:t>
            </a:r>
            <a:r>
              <a:rPr lang="en-AU" dirty="0"/>
              <a:t>mode of transport proposed, such as private car, taxi, self-drive bus, </a:t>
            </a:r>
            <a:r>
              <a:rPr lang="en-AU" dirty="0" smtClean="0"/>
              <a:t>bus with </a:t>
            </a:r>
            <a:r>
              <a:rPr lang="en-AU" dirty="0"/>
              <a:t>driver, train, plane or boat;</a:t>
            </a:r>
          </a:p>
          <a:p>
            <a:r>
              <a:rPr lang="en-AU" dirty="0" smtClean="0"/>
              <a:t>The </a:t>
            </a:r>
            <a:r>
              <a:rPr lang="en-AU" dirty="0"/>
              <a:t>reason for the journey;</a:t>
            </a:r>
          </a:p>
          <a:p>
            <a:r>
              <a:rPr lang="en-AU" dirty="0" smtClean="0"/>
              <a:t>The </a:t>
            </a:r>
            <a:r>
              <a:rPr lang="en-AU" dirty="0"/>
              <a:t>route to be followed, including any stops or side trips;</a:t>
            </a:r>
          </a:p>
          <a:p>
            <a:r>
              <a:rPr lang="en-AU" dirty="0" smtClean="0"/>
              <a:t>Details </a:t>
            </a:r>
            <a:r>
              <a:rPr lang="en-AU" dirty="0"/>
              <a:t>of anyone who will be present during the journey other </a:t>
            </a:r>
            <a:r>
              <a:rPr lang="en-AU" dirty="0" smtClean="0"/>
              <a:t>than Personnel </a:t>
            </a:r>
            <a:r>
              <a:rPr lang="en-AU" dirty="0"/>
              <a:t>who are involved in delivering our tennis services, programs </a:t>
            </a:r>
            <a:r>
              <a:rPr lang="en-AU" dirty="0" smtClean="0"/>
              <a:t>or events</a:t>
            </a:r>
            <a:r>
              <a:rPr lang="en-AU" dirty="0"/>
              <a:t>; </a:t>
            </a:r>
            <a:r>
              <a:rPr lang="en-AU" dirty="0" smtClean="0"/>
              <a:t>and </a:t>
            </a:r>
          </a:p>
          <a:p>
            <a:r>
              <a:rPr lang="en-AU" dirty="0" smtClean="0"/>
              <a:t>Insurance </a:t>
            </a:r>
            <a:r>
              <a:rPr lang="en-AU" dirty="0"/>
              <a:t>information and proof the driver is fully licensed for </a:t>
            </a:r>
            <a:r>
              <a:rPr lang="en-AU" dirty="0" smtClean="0"/>
              <a:t>the vehicle </a:t>
            </a:r>
            <a:r>
              <a:rPr lang="en-AU" dirty="0"/>
              <a:t>which will be used.</a:t>
            </a:r>
          </a:p>
        </p:txBody>
      </p:sp>
      <p:sp>
        <p:nvSpPr>
          <p:cNvPr id="3" name="Text Placeholder 2"/>
          <p:cNvSpPr>
            <a:spLocks noGrp="1"/>
          </p:cNvSpPr>
          <p:nvPr>
            <p:ph type="body" sz="quarter" idx="14"/>
          </p:nvPr>
        </p:nvSpPr>
        <p:spPr/>
        <p:txBody>
          <a:bodyPr/>
          <a:lstStyle/>
          <a:p>
            <a:r>
              <a:rPr lang="en-AU" dirty="0"/>
              <a:t>Transporting </a:t>
            </a:r>
            <a:r>
              <a:rPr lang="en-AU" dirty="0" smtClean="0"/>
              <a:t>children – Cont.</a:t>
            </a:r>
            <a:endParaRPr lang="en-AU" dirty="0"/>
          </a:p>
        </p:txBody>
      </p:sp>
    </p:spTree>
    <p:extLst>
      <p:ext uri="{BB962C8B-B14F-4D97-AF65-F5344CB8AC3E}">
        <p14:creationId xmlns:p14="http://schemas.microsoft.com/office/powerpoint/2010/main" val="2239843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indent="0">
              <a:buNone/>
            </a:pPr>
            <a:r>
              <a:rPr lang="en-US" dirty="0" smtClean="0"/>
              <a:t>Child protection concerns </a:t>
            </a:r>
            <a:r>
              <a:rPr lang="en-US" dirty="0"/>
              <a:t>include</a:t>
            </a:r>
            <a:r>
              <a:rPr lang="en-US" dirty="0" smtClean="0"/>
              <a:t>:</a:t>
            </a:r>
            <a:endParaRPr lang="en-AU" dirty="0"/>
          </a:p>
          <a:p>
            <a:pPr lvl="0"/>
            <a:r>
              <a:rPr lang="en-US" dirty="0"/>
              <a:t>Disclosures of actual harm, abuse or exploitation of a </a:t>
            </a:r>
            <a:r>
              <a:rPr lang="en-US" dirty="0" smtClean="0"/>
              <a:t>child</a:t>
            </a:r>
            <a:endParaRPr lang="en-AU" dirty="0"/>
          </a:p>
          <a:p>
            <a:pPr lvl="0"/>
            <a:r>
              <a:rPr lang="en-US" dirty="0"/>
              <a:t>The potential risk of harm, abuse or exploitation of a child;</a:t>
            </a:r>
            <a:endParaRPr lang="en-AU" dirty="0"/>
          </a:p>
          <a:p>
            <a:pPr lvl="0"/>
            <a:r>
              <a:rPr lang="en-US" dirty="0"/>
              <a:t>Breaches of </a:t>
            </a:r>
            <a:r>
              <a:rPr lang="en-US" dirty="0" smtClean="0"/>
              <a:t>Member Protection Policy or Safeguarding Children Guidelines.</a:t>
            </a:r>
            <a:endParaRPr lang="en-AU" dirty="0"/>
          </a:p>
          <a:p>
            <a:endParaRPr lang="en-AU" dirty="0"/>
          </a:p>
        </p:txBody>
      </p:sp>
      <p:sp>
        <p:nvSpPr>
          <p:cNvPr id="3" name="Text Placeholder 2"/>
          <p:cNvSpPr>
            <a:spLocks noGrp="1"/>
          </p:cNvSpPr>
          <p:nvPr>
            <p:ph type="body" sz="quarter" idx="14"/>
          </p:nvPr>
        </p:nvSpPr>
        <p:spPr/>
        <p:txBody>
          <a:bodyPr/>
          <a:lstStyle/>
          <a:p>
            <a:r>
              <a:rPr lang="en-US" dirty="0"/>
              <a:t>Reporting a Child Protection </a:t>
            </a:r>
            <a:r>
              <a:rPr lang="en-US" dirty="0" smtClean="0"/>
              <a:t>Concern</a:t>
            </a:r>
            <a:endParaRPr lang="en-AU" dirty="0"/>
          </a:p>
        </p:txBody>
      </p:sp>
    </p:spTree>
    <p:extLst>
      <p:ext uri="{BB962C8B-B14F-4D97-AF65-F5344CB8AC3E}">
        <p14:creationId xmlns:p14="http://schemas.microsoft.com/office/powerpoint/2010/main" val="2821037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097491" y="1543045"/>
            <a:ext cx="9887857" cy="4864472"/>
          </a:xfrm>
        </p:spPr>
        <p:txBody>
          <a:bodyPr numCol="2"/>
          <a:lstStyle/>
          <a:p>
            <a:pPr marL="0" indent="0">
              <a:buNone/>
            </a:pPr>
            <a:r>
              <a:rPr lang="en-US" sz="2000" b="1" dirty="0"/>
              <a:t>South Australia </a:t>
            </a:r>
            <a:r>
              <a:rPr lang="en-US" sz="2000" b="1" dirty="0" smtClean="0"/>
              <a:t>Police</a:t>
            </a:r>
            <a:endParaRPr lang="en-AU" sz="2000" b="1" dirty="0"/>
          </a:p>
          <a:p>
            <a:pPr marL="0" indent="0">
              <a:buNone/>
            </a:pPr>
            <a:r>
              <a:rPr lang="en-US" sz="2000" dirty="0"/>
              <a:t>Phone: 131 444</a:t>
            </a:r>
            <a:endParaRPr lang="en-AU" sz="2000" dirty="0"/>
          </a:p>
          <a:p>
            <a:pPr marL="0" indent="0">
              <a:buNone/>
            </a:pPr>
            <a:r>
              <a:rPr lang="en-US" sz="2000" dirty="0"/>
              <a:t>Website: </a:t>
            </a:r>
            <a:r>
              <a:rPr lang="en-AU" sz="2000" u="sng" dirty="0">
                <a:hlinkClick r:id="rId3"/>
              </a:rPr>
              <a:t>sapolice.sa.gov.au</a:t>
            </a:r>
            <a:endParaRPr lang="en-AU" sz="2000" dirty="0"/>
          </a:p>
          <a:p>
            <a:pPr marL="0" indent="0">
              <a:buNone/>
            </a:pPr>
            <a:endParaRPr lang="en-US" sz="2000" b="1" dirty="0" smtClean="0"/>
          </a:p>
          <a:p>
            <a:pPr marL="0" indent="0">
              <a:buNone/>
            </a:pPr>
            <a:r>
              <a:rPr lang="en-US" sz="2000" b="1" dirty="0" smtClean="0"/>
              <a:t>South </a:t>
            </a:r>
            <a:r>
              <a:rPr lang="en-US" sz="2000" b="1" dirty="0"/>
              <a:t>Australia</a:t>
            </a:r>
            <a:endParaRPr lang="en-AU" sz="2000" dirty="0"/>
          </a:p>
          <a:p>
            <a:pPr marL="0" indent="0">
              <a:buNone/>
            </a:pPr>
            <a:r>
              <a:rPr lang="en-US" sz="2000" dirty="0"/>
              <a:t>MPIO</a:t>
            </a:r>
            <a:endParaRPr lang="en-AU" sz="2000" dirty="0"/>
          </a:p>
          <a:p>
            <a:pPr marL="0" indent="0">
              <a:buNone/>
            </a:pPr>
            <a:r>
              <a:rPr lang="en-US" sz="2000" dirty="0" smtClean="0"/>
              <a:t>Darren </a:t>
            </a:r>
            <a:r>
              <a:rPr lang="en-US" sz="2000" dirty="0" err="1" smtClean="0"/>
              <a:t>Sahb</a:t>
            </a:r>
            <a:endParaRPr lang="en-US" sz="2000" dirty="0" smtClean="0"/>
          </a:p>
          <a:p>
            <a:pPr marL="0" indent="0">
              <a:buNone/>
            </a:pPr>
            <a:r>
              <a:rPr lang="en-US" sz="2000" dirty="0" smtClean="0"/>
              <a:t>Phone</a:t>
            </a:r>
            <a:r>
              <a:rPr lang="en-US" sz="2000" dirty="0"/>
              <a:t>: (08) 7224 </a:t>
            </a:r>
            <a:r>
              <a:rPr lang="en-US" sz="2000" dirty="0" smtClean="0"/>
              <a:t>8122</a:t>
            </a:r>
            <a:endParaRPr lang="en-AU" sz="2000" dirty="0"/>
          </a:p>
          <a:p>
            <a:pPr marL="0" indent="0">
              <a:buNone/>
            </a:pPr>
            <a:r>
              <a:rPr lang="en-US" sz="2000" dirty="0"/>
              <a:t>Email</a:t>
            </a:r>
            <a:r>
              <a:rPr lang="en-US" sz="2000" dirty="0" smtClean="0"/>
              <a:t>: </a:t>
            </a:r>
            <a:r>
              <a:rPr lang="en-US" sz="2000" dirty="0" smtClean="0">
                <a:hlinkClick r:id="rId4"/>
              </a:rPr>
              <a:t>dsahb@tennis.com.au</a:t>
            </a:r>
            <a:endParaRPr lang="en-US" sz="2000" dirty="0" smtClean="0"/>
          </a:p>
          <a:p>
            <a:pPr marL="0" indent="0">
              <a:buNone/>
            </a:pPr>
            <a:endParaRPr lang="en-US" sz="2000" u="sng" dirty="0" smtClean="0"/>
          </a:p>
          <a:p>
            <a:pPr marL="0" indent="0">
              <a:buNone/>
            </a:pPr>
            <a:endParaRPr lang="en-AU" sz="2000" dirty="0"/>
          </a:p>
          <a:p>
            <a:endParaRPr lang="en-AU" sz="2000" dirty="0"/>
          </a:p>
          <a:p>
            <a:pPr marL="0" indent="0">
              <a:buNone/>
            </a:pPr>
            <a:r>
              <a:rPr lang="en-US" sz="2000" b="1" dirty="0" smtClean="0"/>
              <a:t>Child Abuse Report Line (CARL) –Department for Child Protection</a:t>
            </a:r>
            <a:endParaRPr lang="en-AU" sz="2000" b="1" dirty="0"/>
          </a:p>
          <a:p>
            <a:pPr marL="0" indent="0">
              <a:buNone/>
            </a:pPr>
            <a:r>
              <a:rPr lang="en-US" sz="2000" dirty="0"/>
              <a:t>Phone: </a:t>
            </a:r>
            <a:r>
              <a:rPr lang="en-US" sz="2000" dirty="0" smtClean="0"/>
              <a:t>13 14  78</a:t>
            </a:r>
            <a:endParaRPr lang="en-AU" sz="2000" dirty="0"/>
          </a:p>
          <a:p>
            <a:pPr marL="0" indent="0">
              <a:buNone/>
            </a:pPr>
            <a:r>
              <a:rPr lang="en-US" sz="2000" dirty="0" smtClean="0"/>
              <a:t>Website</a:t>
            </a:r>
            <a:r>
              <a:rPr lang="en-US" sz="2000" dirty="0"/>
              <a:t>: </a:t>
            </a:r>
            <a:r>
              <a:rPr lang="en-AU" sz="2000" u="sng" dirty="0" smtClean="0">
                <a:hlinkClick r:id="rId5"/>
              </a:rPr>
              <a:t>families.sa.gov.au/</a:t>
            </a:r>
            <a:r>
              <a:rPr lang="en-AU" sz="2000" u="sng" dirty="0" err="1" smtClean="0">
                <a:hlinkClick r:id="rId5"/>
              </a:rPr>
              <a:t>childsafe</a:t>
            </a:r>
            <a:endParaRPr lang="en-AU" sz="2000" u="sng" dirty="0" smtClean="0"/>
          </a:p>
          <a:p>
            <a:pPr marL="0" indent="0">
              <a:buNone/>
            </a:pPr>
            <a:endParaRPr lang="en-US" sz="2000" u="sng" dirty="0"/>
          </a:p>
          <a:p>
            <a:pPr marL="0" indent="0">
              <a:buNone/>
            </a:pPr>
            <a:r>
              <a:rPr lang="en-US" sz="1800" b="1" dirty="0"/>
              <a:t>Crime Stoppers</a:t>
            </a:r>
          </a:p>
          <a:p>
            <a:pPr marL="0" indent="0">
              <a:buNone/>
            </a:pPr>
            <a:r>
              <a:rPr lang="en-AU" sz="1800" dirty="0"/>
              <a:t>1800 333 000</a:t>
            </a:r>
          </a:p>
          <a:p>
            <a:pPr marL="0" indent="0">
              <a:buNone/>
            </a:pPr>
            <a:endParaRPr lang="en-AU" sz="1800" u="sng" dirty="0" smtClean="0"/>
          </a:p>
        </p:txBody>
      </p:sp>
      <p:sp>
        <p:nvSpPr>
          <p:cNvPr id="3" name="Text Placeholder 2"/>
          <p:cNvSpPr>
            <a:spLocks noGrp="1"/>
          </p:cNvSpPr>
          <p:nvPr>
            <p:ph type="body" sz="quarter" idx="14"/>
          </p:nvPr>
        </p:nvSpPr>
        <p:spPr/>
        <p:txBody>
          <a:bodyPr/>
          <a:lstStyle/>
          <a:p>
            <a:r>
              <a:rPr lang="en-US" dirty="0" smtClean="0"/>
              <a:t>Who </a:t>
            </a:r>
            <a:r>
              <a:rPr lang="en-US" dirty="0"/>
              <a:t>do I report my concerns to?</a:t>
            </a:r>
            <a:endParaRPr lang="en-AU" dirty="0"/>
          </a:p>
        </p:txBody>
      </p:sp>
    </p:spTree>
    <p:extLst>
      <p:ext uri="{BB962C8B-B14F-4D97-AF65-F5344CB8AC3E}">
        <p14:creationId xmlns:p14="http://schemas.microsoft.com/office/powerpoint/2010/main" val="2403152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1703595"/>
            <a:ext cx="12191999" cy="4764111"/>
          </a:xfrm>
        </p:spPr>
        <p:txBody>
          <a:bodyPr/>
          <a:lstStyle/>
          <a:p>
            <a:pPr marL="0" indent="0">
              <a:buNone/>
            </a:pPr>
            <a:r>
              <a:rPr lang="en-AU" b="1" dirty="0" smtClean="0"/>
              <a:t>Ann West					Tennis Australia Information and Advice </a:t>
            </a:r>
            <a:r>
              <a:rPr lang="en-AU" b="1" dirty="0"/>
              <a:t>Line</a:t>
            </a:r>
          </a:p>
          <a:p>
            <a:pPr marL="0" indent="0">
              <a:buNone/>
            </a:pPr>
            <a:r>
              <a:rPr lang="en-AU" dirty="0"/>
              <a:t>Head of Integrity and </a:t>
            </a:r>
            <a:r>
              <a:rPr lang="en-AU" dirty="0" smtClean="0"/>
              <a:t>Compliance</a:t>
            </a:r>
            <a:r>
              <a:rPr lang="en-AU" dirty="0"/>
              <a:t>	</a:t>
            </a:r>
            <a:r>
              <a:rPr lang="en-AU" dirty="0" smtClean="0"/>
              <a:t>	1800 </a:t>
            </a:r>
            <a:r>
              <a:rPr lang="en-AU" dirty="0"/>
              <a:t>11 7233 (SAFE)</a:t>
            </a:r>
          </a:p>
          <a:p>
            <a:pPr marL="0" indent="0">
              <a:buNone/>
            </a:pPr>
            <a:r>
              <a:rPr lang="en-AU" dirty="0" smtClean="0">
                <a:hlinkClick r:id="rId3"/>
              </a:rPr>
              <a:t>awest@tennis.com.au</a:t>
            </a:r>
            <a:r>
              <a:rPr lang="en-AU" dirty="0" smtClean="0"/>
              <a:t>			+</a:t>
            </a:r>
            <a:r>
              <a:rPr lang="en-AU" dirty="0"/>
              <a:t>61 3 9914 4116</a:t>
            </a:r>
          </a:p>
          <a:p>
            <a:endParaRPr lang="en-AU" dirty="0"/>
          </a:p>
          <a:p>
            <a:pPr marL="0" indent="0">
              <a:buNone/>
            </a:pPr>
            <a:r>
              <a:rPr lang="en-AU" b="1" dirty="0"/>
              <a:t>Rhys </a:t>
            </a:r>
            <a:r>
              <a:rPr lang="en-AU" b="1" dirty="0" smtClean="0"/>
              <a:t>Harrison	</a:t>
            </a:r>
            <a:r>
              <a:rPr lang="en-AU" dirty="0" smtClean="0"/>
              <a:t>			</a:t>
            </a:r>
            <a:r>
              <a:rPr lang="en-AU" b="1" dirty="0" smtClean="0"/>
              <a:t>Peter Peterson</a:t>
            </a:r>
            <a:endParaRPr lang="en-AU" b="1" dirty="0"/>
          </a:p>
          <a:p>
            <a:pPr marL="0" indent="0">
              <a:buNone/>
            </a:pPr>
            <a:r>
              <a:rPr lang="en-AU" dirty="0"/>
              <a:t>Integrity </a:t>
            </a:r>
            <a:r>
              <a:rPr lang="en-AU" dirty="0" smtClean="0"/>
              <a:t>Officer				Integrity Officer</a:t>
            </a:r>
            <a:endParaRPr lang="en-AU" dirty="0"/>
          </a:p>
          <a:p>
            <a:pPr marL="0" indent="0">
              <a:buNone/>
            </a:pPr>
            <a:r>
              <a:rPr lang="en-AU" dirty="0" smtClean="0">
                <a:hlinkClick r:id="rId4"/>
              </a:rPr>
              <a:t>rharrison@tennis.com.au</a:t>
            </a:r>
            <a:r>
              <a:rPr lang="en-AU" dirty="0" smtClean="0"/>
              <a:t>			</a:t>
            </a:r>
            <a:r>
              <a:rPr lang="en-AU" dirty="0" smtClean="0">
                <a:hlinkClick r:id="rId5"/>
              </a:rPr>
              <a:t>ppeterson@tennis.com.au</a:t>
            </a:r>
            <a:endParaRPr lang="en-AU" dirty="0" smtClean="0"/>
          </a:p>
          <a:p>
            <a:pPr marL="0" indent="0">
              <a:buNone/>
            </a:pPr>
            <a:r>
              <a:rPr lang="en-AU" dirty="0" smtClean="0"/>
              <a:t>+</a:t>
            </a:r>
            <a:r>
              <a:rPr lang="en-AU" dirty="0"/>
              <a:t>61 3 9914 4014			</a:t>
            </a:r>
            <a:r>
              <a:rPr lang="en-AU" dirty="0" smtClean="0"/>
              <a:t>	+</a:t>
            </a:r>
            <a:r>
              <a:rPr lang="en-AU" dirty="0"/>
              <a:t>61 3 9914 </a:t>
            </a:r>
            <a:r>
              <a:rPr lang="en-AU" dirty="0" smtClean="0"/>
              <a:t>4000</a:t>
            </a:r>
            <a:endParaRPr lang="en-AU" dirty="0"/>
          </a:p>
          <a:p>
            <a:pPr marL="0" indent="0">
              <a:buNone/>
            </a:pPr>
            <a:endParaRPr lang="en-AU" dirty="0"/>
          </a:p>
          <a:p>
            <a:endParaRPr lang="en-AU" dirty="0"/>
          </a:p>
        </p:txBody>
      </p:sp>
      <p:sp>
        <p:nvSpPr>
          <p:cNvPr id="3" name="Text Placeholder 2"/>
          <p:cNvSpPr>
            <a:spLocks noGrp="1"/>
          </p:cNvSpPr>
          <p:nvPr>
            <p:ph type="body" sz="quarter" idx="14"/>
          </p:nvPr>
        </p:nvSpPr>
        <p:spPr/>
        <p:txBody>
          <a:bodyPr/>
          <a:lstStyle/>
          <a:p>
            <a:r>
              <a:rPr lang="en-US" dirty="0" smtClean="0"/>
              <a:t>Tennis Australia Integrity and compliance Unit</a:t>
            </a:r>
            <a:endParaRPr lang="en-AU" dirty="0"/>
          </a:p>
        </p:txBody>
      </p:sp>
    </p:spTree>
    <p:extLst>
      <p:ext uri="{BB962C8B-B14F-4D97-AF65-F5344CB8AC3E}">
        <p14:creationId xmlns:p14="http://schemas.microsoft.com/office/powerpoint/2010/main" val="3316739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TA will be providing training to clubs across Australia </a:t>
            </a:r>
            <a:endParaRPr lang="en-AU" dirty="0" smtClean="0"/>
          </a:p>
          <a:p>
            <a:r>
              <a:rPr lang="en-US" dirty="0" smtClean="0"/>
              <a:t>Online training modules have been developed for ongoing training</a:t>
            </a:r>
            <a:endParaRPr lang="en-US" dirty="0"/>
          </a:p>
          <a:p>
            <a:r>
              <a:rPr lang="en-US" dirty="0" smtClean="0"/>
              <a:t>Club resource kit has been developed </a:t>
            </a:r>
          </a:p>
          <a:p>
            <a:r>
              <a:rPr lang="en-US" dirty="0" smtClean="0"/>
              <a:t>Posters </a:t>
            </a:r>
          </a:p>
          <a:p>
            <a:r>
              <a:rPr lang="en-US" dirty="0" smtClean="0"/>
              <a:t>All resources can be found at: </a:t>
            </a:r>
            <a:r>
              <a:rPr lang="en-US" b="1" dirty="0" smtClean="0">
                <a:solidFill>
                  <a:srgbClr val="0091D2"/>
                </a:solidFill>
                <a:hlinkClick r:id="rId3"/>
              </a:rPr>
              <a:t>tennis.com.au/</a:t>
            </a:r>
            <a:r>
              <a:rPr lang="en-US" b="1" dirty="0" err="1" smtClean="0">
                <a:solidFill>
                  <a:srgbClr val="0091D2"/>
                </a:solidFill>
                <a:hlinkClick r:id="rId3"/>
              </a:rPr>
              <a:t>childsafe</a:t>
            </a:r>
            <a:endParaRPr lang="en-US" b="1" dirty="0" smtClean="0">
              <a:solidFill>
                <a:srgbClr val="0091D2"/>
              </a:solidFill>
            </a:endParaRPr>
          </a:p>
          <a:p>
            <a:endParaRPr lang="en-US" dirty="0" smtClean="0"/>
          </a:p>
          <a:p>
            <a:endParaRPr lang="en-US" dirty="0"/>
          </a:p>
          <a:p>
            <a:pPr marL="0" indent="0">
              <a:buNone/>
            </a:pPr>
            <a:endParaRPr lang="en-US" dirty="0" smtClean="0"/>
          </a:p>
        </p:txBody>
      </p:sp>
      <p:sp>
        <p:nvSpPr>
          <p:cNvPr id="3" name="Text Placeholder 2"/>
          <p:cNvSpPr>
            <a:spLocks noGrp="1"/>
          </p:cNvSpPr>
          <p:nvPr>
            <p:ph type="body" sz="quarter" idx="14"/>
          </p:nvPr>
        </p:nvSpPr>
        <p:spPr/>
        <p:txBody>
          <a:bodyPr/>
          <a:lstStyle/>
          <a:p>
            <a:r>
              <a:rPr lang="en-US" dirty="0" smtClean="0"/>
              <a:t>Module 5 - Providing support to clubs</a:t>
            </a:r>
            <a:endParaRPr lang="en-AU" dirty="0"/>
          </a:p>
        </p:txBody>
      </p:sp>
    </p:spTree>
    <p:extLst>
      <p:ext uri="{BB962C8B-B14F-4D97-AF65-F5344CB8AC3E}">
        <p14:creationId xmlns:p14="http://schemas.microsoft.com/office/powerpoint/2010/main" val="2479832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17601" y="1703596"/>
            <a:ext cx="11074399" cy="4443204"/>
          </a:xfrm>
        </p:spPr>
        <p:txBody>
          <a:bodyPr/>
          <a:lstStyle/>
          <a:p>
            <a:r>
              <a:rPr lang="en-AU" dirty="0"/>
              <a:t>Does your club have the Member Protection Policy available to all? </a:t>
            </a:r>
            <a:endParaRPr lang="en-AU" dirty="0" smtClean="0"/>
          </a:p>
          <a:p>
            <a:endParaRPr lang="en-AU" dirty="0" smtClean="0"/>
          </a:p>
          <a:p>
            <a:r>
              <a:rPr lang="en-AU" dirty="0" smtClean="0"/>
              <a:t>Does </a:t>
            </a:r>
            <a:r>
              <a:rPr lang="en-AU" dirty="0"/>
              <a:t>your club have a Code of Behaviour for participants, parent, volunteers and staff? </a:t>
            </a:r>
            <a:endParaRPr lang="en-AU" dirty="0" smtClean="0"/>
          </a:p>
          <a:p>
            <a:endParaRPr lang="en-AU" dirty="0" smtClean="0"/>
          </a:p>
          <a:p>
            <a:r>
              <a:rPr lang="en-AU" dirty="0" smtClean="0"/>
              <a:t>Does </a:t>
            </a:r>
            <a:r>
              <a:rPr lang="en-AU" dirty="0"/>
              <a:t>your club have a Member Protection Information Officer who is dedicated </a:t>
            </a:r>
            <a:r>
              <a:rPr lang="en-AU" dirty="0" smtClean="0"/>
              <a:t>to ensuring </a:t>
            </a:r>
            <a:r>
              <a:rPr lang="en-AU" dirty="0"/>
              <a:t>the safety of children</a:t>
            </a:r>
            <a:r>
              <a:rPr lang="en-AU" dirty="0" smtClean="0"/>
              <a:t>?</a:t>
            </a:r>
          </a:p>
          <a:p>
            <a:pPr marL="0" indent="0">
              <a:buNone/>
            </a:pPr>
            <a:endParaRPr lang="en-AU" dirty="0" smtClean="0"/>
          </a:p>
          <a:p>
            <a:r>
              <a:rPr lang="en-AU" dirty="0" smtClean="0"/>
              <a:t>Has </a:t>
            </a:r>
            <a:r>
              <a:rPr lang="en-AU" dirty="0"/>
              <a:t>your club conducted screening of the club’s Committee members or service staff / </a:t>
            </a:r>
            <a:r>
              <a:rPr lang="en-AU" dirty="0" smtClean="0"/>
              <a:t>contractors in </a:t>
            </a:r>
            <a:r>
              <a:rPr lang="en-AU" dirty="0"/>
              <a:t>accordance with the MPPs screening requirements</a:t>
            </a:r>
            <a:r>
              <a:rPr lang="en-AU" dirty="0" smtClean="0"/>
              <a:t>?</a:t>
            </a:r>
            <a:endParaRPr lang="en-AU" dirty="0"/>
          </a:p>
        </p:txBody>
      </p:sp>
      <p:sp>
        <p:nvSpPr>
          <p:cNvPr id="3" name="Text Placeholder 2"/>
          <p:cNvSpPr>
            <a:spLocks noGrp="1"/>
          </p:cNvSpPr>
          <p:nvPr>
            <p:ph type="body" sz="quarter" idx="14"/>
          </p:nvPr>
        </p:nvSpPr>
        <p:spPr/>
        <p:txBody>
          <a:bodyPr/>
          <a:lstStyle/>
          <a:p>
            <a:r>
              <a:rPr lang="en-AU" dirty="0" smtClean="0"/>
              <a:t>Checklist for club administrators</a:t>
            </a:r>
            <a:endParaRPr lang="en-AU" dirty="0"/>
          </a:p>
        </p:txBody>
      </p:sp>
    </p:spTree>
    <p:extLst>
      <p:ext uri="{BB962C8B-B14F-4D97-AF65-F5344CB8AC3E}">
        <p14:creationId xmlns:p14="http://schemas.microsoft.com/office/powerpoint/2010/main" val="348000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17601" y="1383957"/>
            <a:ext cx="9887857" cy="4794421"/>
          </a:xfrm>
        </p:spPr>
        <p:txBody>
          <a:bodyPr/>
          <a:lstStyle/>
          <a:p>
            <a:r>
              <a:rPr lang="en-US" dirty="0" smtClean="0"/>
              <a:t>Child abuse is a </a:t>
            </a:r>
            <a:r>
              <a:rPr lang="en-US" b="1" dirty="0" smtClean="0"/>
              <a:t>confronting</a:t>
            </a:r>
            <a:r>
              <a:rPr lang="en-US" dirty="0" smtClean="0"/>
              <a:t> </a:t>
            </a:r>
            <a:r>
              <a:rPr lang="en-US" dirty="0"/>
              <a:t>topic to </a:t>
            </a:r>
            <a:r>
              <a:rPr lang="en-US" dirty="0" smtClean="0"/>
              <a:t>consider</a:t>
            </a:r>
            <a:endParaRPr lang="en-AU" dirty="0"/>
          </a:p>
          <a:p>
            <a:r>
              <a:rPr lang="en-US" dirty="0"/>
              <a:t>As you work through </a:t>
            </a:r>
            <a:r>
              <a:rPr lang="en-US" dirty="0" smtClean="0"/>
              <a:t>this training, </a:t>
            </a:r>
            <a:r>
              <a:rPr lang="en-US" dirty="0"/>
              <a:t>you may begin to feel </a:t>
            </a:r>
            <a:r>
              <a:rPr lang="en-US" b="1" dirty="0" smtClean="0"/>
              <a:t>overwhelmed</a:t>
            </a:r>
          </a:p>
          <a:p>
            <a:r>
              <a:rPr lang="en-US" dirty="0"/>
              <a:t>Be aware of how you are </a:t>
            </a:r>
            <a:r>
              <a:rPr lang="en-US" b="1" dirty="0" smtClean="0"/>
              <a:t>feeling</a:t>
            </a:r>
          </a:p>
          <a:p>
            <a:r>
              <a:rPr lang="en-US" dirty="0" smtClean="0"/>
              <a:t>If you need a </a:t>
            </a:r>
            <a:r>
              <a:rPr lang="en-US" b="1" dirty="0" smtClean="0"/>
              <a:t>break</a:t>
            </a:r>
            <a:r>
              <a:rPr lang="en-US" dirty="0" smtClean="0"/>
              <a:t>, please ask for one.</a:t>
            </a:r>
          </a:p>
          <a:p>
            <a:pPr marL="0" indent="0">
              <a:buNone/>
            </a:pPr>
            <a:endParaRPr lang="en-AU" sz="700" dirty="0"/>
          </a:p>
          <a:p>
            <a:pPr marL="0" indent="0">
              <a:buNone/>
            </a:pPr>
            <a:r>
              <a:rPr lang="en-US" b="1" dirty="0" smtClean="0"/>
              <a:t>Remember</a:t>
            </a:r>
            <a:endParaRPr lang="en-AU" dirty="0"/>
          </a:p>
          <a:p>
            <a:pPr lvl="0"/>
            <a:r>
              <a:rPr lang="en-US" dirty="0"/>
              <a:t>You </a:t>
            </a:r>
            <a:r>
              <a:rPr lang="en-US" b="1" dirty="0"/>
              <a:t>are not</a:t>
            </a:r>
            <a:r>
              <a:rPr lang="en-US" dirty="0"/>
              <a:t> expected to become a child protection </a:t>
            </a:r>
            <a:r>
              <a:rPr lang="en-US" dirty="0" smtClean="0"/>
              <a:t>expert</a:t>
            </a:r>
            <a:endParaRPr lang="en-AU" dirty="0"/>
          </a:p>
          <a:p>
            <a:pPr lvl="0"/>
            <a:r>
              <a:rPr lang="en-US" dirty="0"/>
              <a:t>You </a:t>
            </a:r>
            <a:r>
              <a:rPr lang="en-US" b="1" dirty="0"/>
              <a:t>are not</a:t>
            </a:r>
            <a:r>
              <a:rPr lang="en-US" dirty="0"/>
              <a:t> expected to have all the </a:t>
            </a:r>
            <a:r>
              <a:rPr lang="en-US" dirty="0" smtClean="0"/>
              <a:t>answers</a:t>
            </a:r>
            <a:endParaRPr lang="en-AU" dirty="0"/>
          </a:p>
          <a:p>
            <a:pPr lvl="0"/>
            <a:r>
              <a:rPr lang="en-US" dirty="0"/>
              <a:t>You </a:t>
            </a:r>
            <a:r>
              <a:rPr lang="en-US" b="1" dirty="0"/>
              <a:t>are</a:t>
            </a:r>
            <a:r>
              <a:rPr lang="en-US" dirty="0"/>
              <a:t> expected to have an awareness of the </a:t>
            </a:r>
            <a:r>
              <a:rPr lang="en-US" dirty="0" smtClean="0"/>
              <a:t>issue, </a:t>
            </a:r>
            <a:r>
              <a:rPr lang="en-US" dirty="0"/>
              <a:t>understand what is expected of </a:t>
            </a:r>
            <a:r>
              <a:rPr lang="en-US" dirty="0" smtClean="0"/>
              <a:t>you </a:t>
            </a:r>
            <a:r>
              <a:rPr lang="en-US" dirty="0"/>
              <a:t>and </a:t>
            </a:r>
            <a:r>
              <a:rPr lang="en-US" dirty="0" smtClean="0"/>
              <a:t>use </a:t>
            </a:r>
            <a:r>
              <a:rPr lang="en-US" dirty="0"/>
              <a:t>a common sense approach </a:t>
            </a:r>
            <a:r>
              <a:rPr lang="en-US" dirty="0" smtClean="0"/>
              <a:t>to child protection.</a:t>
            </a:r>
            <a:endParaRPr lang="en-AU" dirty="0"/>
          </a:p>
          <a:p>
            <a:pPr marL="0" indent="0">
              <a:buNone/>
            </a:pPr>
            <a:endParaRPr lang="en-AU" dirty="0"/>
          </a:p>
          <a:p>
            <a:pPr marL="0" indent="0">
              <a:lnSpc>
                <a:spcPct val="100000"/>
              </a:lnSpc>
              <a:spcBef>
                <a:spcPts val="0"/>
              </a:spcBef>
              <a:buNone/>
            </a:pPr>
            <a:endParaRPr lang="en-US" dirty="0"/>
          </a:p>
        </p:txBody>
      </p:sp>
      <p:sp>
        <p:nvSpPr>
          <p:cNvPr id="3" name="Text Placeholder 2"/>
          <p:cNvSpPr>
            <a:spLocks noGrp="1"/>
          </p:cNvSpPr>
          <p:nvPr>
            <p:ph type="body" sz="quarter" idx="14"/>
          </p:nvPr>
        </p:nvSpPr>
        <p:spPr/>
        <p:txBody>
          <a:bodyPr/>
          <a:lstStyle/>
          <a:p>
            <a:r>
              <a:rPr lang="en-US" dirty="0" err="1" smtClean="0"/>
              <a:t>TakE</a:t>
            </a:r>
            <a:r>
              <a:rPr lang="en-US" dirty="0" smtClean="0"/>
              <a:t> care of yourself</a:t>
            </a:r>
            <a:endParaRPr lang="en-AU" dirty="0"/>
          </a:p>
        </p:txBody>
      </p:sp>
    </p:spTree>
    <p:extLst>
      <p:ext uri="{BB962C8B-B14F-4D97-AF65-F5344CB8AC3E}">
        <p14:creationId xmlns:p14="http://schemas.microsoft.com/office/powerpoint/2010/main" val="3186173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17601" y="1703596"/>
            <a:ext cx="10769599" cy="3827936"/>
          </a:xfrm>
        </p:spPr>
        <p:txBody>
          <a:bodyPr/>
          <a:lstStyle/>
          <a:p>
            <a:r>
              <a:rPr lang="en-AU" dirty="0" smtClean="0"/>
              <a:t>Is </a:t>
            </a:r>
            <a:r>
              <a:rPr lang="en-AU" dirty="0"/>
              <a:t>child-safety a regular discussion topic at your club’s Committee Meetings? </a:t>
            </a:r>
            <a:endParaRPr lang="en-AU" dirty="0" smtClean="0"/>
          </a:p>
          <a:p>
            <a:endParaRPr lang="en-AU" dirty="0" smtClean="0"/>
          </a:p>
          <a:p>
            <a:r>
              <a:rPr lang="en-AU" dirty="0" smtClean="0"/>
              <a:t>Is </a:t>
            </a:r>
            <a:r>
              <a:rPr lang="en-AU" dirty="0"/>
              <a:t>your club prominently displaying the Tennis Australia “Our Commitment” and “Our </a:t>
            </a:r>
            <a:r>
              <a:rPr lang="en-AU" dirty="0" smtClean="0"/>
              <a:t>Club’s Commitment</a:t>
            </a:r>
            <a:r>
              <a:rPr lang="en-AU" dirty="0"/>
              <a:t>” posters</a:t>
            </a:r>
            <a:r>
              <a:rPr lang="en-AU" dirty="0" smtClean="0"/>
              <a:t>?</a:t>
            </a:r>
          </a:p>
          <a:p>
            <a:endParaRPr lang="en-AU" dirty="0"/>
          </a:p>
          <a:p>
            <a:r>
              <a:rPr lang="en-AU" dirty="0" smtClean="0"/>
              <a:t>Does </a:t>
            </a:r>
            <a:r>
              <a:rPr lang="en-AU" dirty="0"/>
              <a:t>your club know who to report suspicions or allegations of child-abuse to? </a:t>
            </a:r>
            <a:endParaRPr lang="en-AU" dirty="0" smtClean="0"/>
          </a:p>
          <a:p>
            <a:endParaRPr lang="en-AU" dirty="0" smtClean="0"/>
          </a:p>
          <a:p>
            <a:r>
              <a:rPr lang="en-AU" dirty="0" smtClean="0"/>
              <a:t>Do </a:t>
            </a:r>
            <a:r>
              <a:rPr lang="en-AU" dirty="0"/>
              <a:t>you feel if an incident or suspicion of child-abuse was to occur at your club it </a:t>
            </a:r>
            <a:r>
              <a:rPr lang="en-AU" dirty="0" smtClean="0"/>
              <a:t>could ensure </a:t>
            </a:r>
            <a:r>
              <a:rPr lang="en-AU" dirty="0"/>
              <a:t>its obligations were met</a:t>
            </a:r>
            <a:r>
              <a:rPr lang="en-AU" dirty="0" smtClean="0"/>
              <a:t>?</a:t>
            </a:r>
          </a:p>
          <a:p>
            <a:endParaRPr lang="en-AU" dirty="0"/>
          </a:p>
          <a:p>
            <a:r>
              <a:rPr lang="en-AU" dirty="0" smtClean="0"/>
              <a:t>Are </a:t>
            </a:r>
            <a:r>
              <a:rPr lang="en-AU" dirty="0"/>
              <a:t>you providing information to new members regarding child-safety? </a:t>
            </a:r>
          </a:p>
        </p:txBody>
      </p:sp>
      <p:sp>
        <p:nvSpPr>
          <p:cNvPr id="3" name="Text Placeholder 2"/>
          <p:cNvSpPr>
            <a:spLocks noGrp="1"/>
          </p:cNvSpPr>
          <p:nvPr>
            <p:ph type="body" sz="quarter" idx="14"/>
          </p:nvPr>
        </p:nvSpPr>
        <p:spPr/>
        <p:txBody>
          <a:bodyPr/>
          <a:lstStyle/>
          <a:p>
            <a:r>
              <a:rPr lang="en-AU" dirty="0"/>
              <a:t>Checklist for club </a:t>
            </a:r>
            <a:r>
              <a:rPr lang="en-AU" dirty="0" smtClean="0"/>
              <a:t>administrators – Cont.</a:t>
            </a:r>
            <a:endParaRPr lang="en-AU" dirty="0"/>
          </a:p>
        </p:txBody>
      </p:sp>
    </p:spTree>
    <p:extLst>
      <p:ext uri="{BB962C8B-B14F-4D97-AF65-F5344CB8AC3E}">
        <p14:creationId xmlns:p14="http://schemas.microsoft.com/office/powerpoint/2010/main" val="1389130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3313" y="184840"/>
            <a:ext cx="4096322" cy="5811061"/>
          </a:xfrm>
          <a:prstGeom prst="rect">
            <a:avLst/>
          </a:prstGeom>
        </p:spPr>
      </p:pic>
    </p:spTree>
    <p:extLst>
      <p:ext uri="{BB962C8B-B14F-4D97-AF65-F5344CB8AC3E}">
        <p14:creationId xmlns:p14="http://schemas.microsoft.com/office/powerpoint/2010/main" val="24013605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0998" y="440872"/>
            <a:ext cx="4045161" cy="574243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7601" y="440872"/>
            <a:ext cx="4044242" cy="5760917"/>
          </a:xfrm>
          <a:prstGeom prst="rect">
            <a:avLst/>
          </a:prstGeom>
        </p:spPr>
      </p:pic>
      <p:cxnSp>
        <p:nvCxnSpPr>
          <p:cNvPr id="8" name="Straight Connector 7"/>
          <p:cNvCxnSpPr/>
          <p:nvPr/>
        </p:nvCxnSpPr>
        <p:spPr>
          <a:xfrm>
            <a:off x="6051474" y="164592"/>
            <a:ext cx="10055" cy="656539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840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Is this child abuse?</a:t>
            </a:r>
          </a:p>
          <a:p>
            <a:endParaRPr lang="en-US" dirty="0" smtClean="0"/>
          </a:p>
          <a:p>
            <a:r>
              <a:rPr lang="en-US" dirty="0" smtClean="0"/>
              <a:t>Safeguarding Children Guidelines – Is this appropriate behaviour?</a:t>
            </a:r>
          </a:p>
        </p:txBody>
      </p:sp>
      <p:sp>
        <p:nvSpPr>
          <p:cNvPr id="3" name="Text Placeholder 2"/>
          <p:cNvSpPr>
            <a:spLocks noGrp="1"/>
          </p:cNvSpPr>
          <p:nvPr>
            <p:ph type="body" sz="quarter" idx="14"/>
          </p:nvPr>
        </p:nvSpPr>
        <p:spPr/>
        <p:txBody>
          <a:bodyPr/>
          <a:lstStyle/>
          <a:p>
            <a:r>
              <a:rPr lang="en-US" dirty="0" smtClean="0"/>
              <a:t>Scenarios		</a:t>
            </a:r>
            <a:endParaRPr lang="en-AU" dirty="0"/>
          </a:p>
        </p:txBody>
      </p:sp>
    </p:spTree>
    <p:extLst>
      <p:ext uri="{BB962C8B-B14F-4D97-AF65-F5344CB8AC3E}">
        <p14:creationId xmlns:p14="http://schemas.microsoft.com/office/powerpoint/2010/main" val="25272345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indent="0">
              <a:buNone/>
            </a:pPr>
            <a:r>
              <a:rPr lang="en-AU" dirty="0" smtClean="0"/>
              <a:t>The </a:t>
            </a:r>
            <a:r>
              <a:rPr lang="en-AU" dirty="0"/>
              <a:t>coach usually singles out the same girl when demonstrating particular techniques. These demonstrations always involve some form of touching to demonstrate the skill, sometimes around the chest area. </a:t>
            </a:r>
            <a:endParaRPr lang="en-AU" dirty="0" smtClean="0"/>
          </a:p>
          <a:p>
            <a:pPr marL="0" indent="0">
              <a:buNone/>
            </a:pPr>
            <a:endParaRPr lang="en-AU" dirty="0"/>
          </a:p>
          <a:p>
            <a:pPr marL="0" indent="0">
              <a:buNone/>
            </a:pPr>
            <a:r>
              <a:rPr lang="en-AU" dirty="0" smtClean="0"/>
              <a:t>The </a:t>
            </a:r>
            <a:r>
              <a:rPr lang="en-AU" dirty="0"/>
              <a:t>girl feels uncomfortable, embarrassed and upset by this behaviour but says nothing because the coach is a woman. </a:t>
            </a:r>
          </a:p>
        </p:txBody>
      </p:sp>
      <p:sp>
        <p:nvSpPr>
          <p:cNvPr id="3" name="Text Placeholder 2"/>
          <p:cNvSpPr>
            <a:spLocks noGrp="1"/>
          </p:cNvSpPr>
          <p:nvPr>
            <p:ph type="body" sz="quarter" idx="14"/>
          </p:nvPr>
        </p:nvSpPr>
        <p:spPr/>
        <p:txBody>
          <a:bodyPr/>
          <a:lstStyle/>
          <a:p>
            <a:r>
              <a:rPr lang="en-AU" dirty="0" smtClean="0"/>
              <a:t>Scenario 1 – is this child abuse</a:t>
            </a:r>
            <a:endParaRPr lang="en-AU" dirty="0"/>
          </a:p>
        </p:txBody>
      </p:sp>
    </p:spTree>
    <p:extLst>
      <p:ext uri="{BB962C8B-B14F-4D97-AF65-F5344CB8AC3E}">
        <p14:creationId xmlns:p14="http://schemas.microsoft.com/office/powerpoint/2010/main" val="3961061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indent="0">
              <a:buNone/>
            </a:pPr>
            <a:r>
              <a:rPr lang="en-AU" dirty="0"/>
              <a:t>Young players take photos of each other all the time. Sometimes the girls take photos together in the change rooms. One of the girls sends a photo of another girl to a junior coach who is in his twenties. </a:t>
            </a:r>
            <a:endParaRPr lang="en-AU" dirty="0" smtClean="0"/>
          </a:p>
          <a:p>
            <a:pPr marL="0" indent="0">
              <a:buNone/>
            </a:pPr>
            <a:endParaRPr lang="en-AU" dirty="0"/>
          </a:p>
          <a:p>
            <a:pPr marL="0" indent="0">
              <a:buNone/>
            </a:pPr>
            <a:r>
              <a:rPr lang="en-AU" dirty="0" smtClean="0"/>
              <a:t>The </a:t>
            </a:r>
            <a:r>
              <a:rPr lang="en-AU" dirty="0"/>
              <a:t>next time they see each other, the coach thanks the girl for sending him the photo and asks the girls ‘Are you taking your phones in with you?’ The girls laugh and rush off.</a:t>
            </a:r>
          </a:p>
        </p:txBody>
      </p:sp>
      <p:sp>
        <p:nvSpPr>
          <p:cNvPr id="3" name="Text Placeholder 2"/>
          <p:cNvSpPr>
            <a:spLocks noGrp="1"/>
          </p:cNvSpPr>
          <p:nvPr>
            <p:ph type="body" sz="quarter" idx="14"/>
          </p:nvPr>
        </p:nvSpPr>
        <p:spPr/>
        <p:txBody>
          <a:bodyPr/>
          <a:lstStyle/>
          <a:p>
            <a:r>
              <a:rPr lang="en-AU" dirty="0"/>
              <a:t>Scenario </a:t>
            </a:r>
            <a:r>
              <a:rPr lang="en-AU" dirty="0" smtClean="0"/>
              <a:t>2 – </a:t>
            </a:r>
            <a:r>
              <a:rPr lang="en-AU" dirty="0"/>
              <a:t>is this child </a:t>
            </a:r>
            <a:r>
              <a:rPr lang="en-AU" dirty="0" smtClean="0"/>
              <a:t>abuse</a:t>
            </a:r>
            <a:endParaRPr lang="en-AU" dirty="0"/>
          </a:p>
        </p:txBody>
      </p:sp>
    </p:spTree>
    <p:extLst>
      <p:ext uri="{BB962C8B-B14F-4D97-AF65-F5344CB8AC3E}">
        <p14:creationId xmlns:p14="http://schemas.microsoft.com/office/powerpoint/2010/main" val="1687441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indent="0">
              <a:buNone/>
            </a:pPr>
            <a:r>
              <a:rPr lang="en-AU" dirty="0" smtClean="0"/>
              <a:t>A </a:t>
            </a:r>
            <a:r>
              <a:rPr lang="en-AU" dirty="0"/>
              <a:t>17 year old Training Officer has just finished teaching a class when one of the students, a 15 year old girl, asks him to drive her home. She says she has her mother’s permission. He knows her a bit so he agrees to drive her home. </a:t>
            </a:r>
            <a:r>
              <a:rPr lang="en-AU" dirty="0" smtClean="0"/>
              <a:t>His </a:t>
            </a:r>
            <a:r>
              <a:rPr lang="en-AU" dirty="0"/>
              <a:t>mate, also a Training Officer and his mate’s girlfriend are also in the car. </a:t>
            </a:r>
            <a:endParaRPr lang="en-AU" dirty="0" smtClean="0"/>
          </a:p>
          <a:p>
            <a:pPr marL="0" indent="0">
              <a:buNone/>
            </a:pPr>
            <a:endParaRPr lang="en-AU" dirty="0"/>
          </a:p>
          <a:p>
            <a:pPr marL="0" indent="0">
              <a:buNone/>
            </a:pPr>
            <a:r>
              <a:rPr lang="en-AU" dirty="0" smtClean="0"/>
              <a:t>Whilst </a:t>
            </a:r>
            <a:r>
              <a:rPr lang="en-AU" dirty="0"/>
              <a:t>he is driving her home he gets a phone call from the club saying the girl’s mother is asking where the girl is.</a:t>
            </a:r>
          </a:p>
        </p:txBody>
      </p:sp>
      <p:sp>
        <p:nvSpPr>
          <p:cNvPr id="3" name="Text Placeholder 2"/>
          <p:cNvSpPr>
            <a:spLocks noGrp="1"/>
          </p:cNvSpPr>
          <p:nvPr>
            <p:ph type="body" sz="quarter" idx="14"/>
          </p:nvPr>
        </p:nvSpPr>
        <p:spPr/>
        <p:txBody>
          <a:bodyPr/>
          <a:lstStyle/>
          <a:p>
            <a:r>
              <a:rPr lang="en-AU" dirty="0" smtClean="0"/>
              <a:t>Scenario 1 – Safeguarding children guidelines</a:t>
            </a:r>
            <a:endParaRPr lang="en-AU" dirty="0"/>
          </a:p>
        </p:txBody>
      </p:sp>
    </p:spTree>
    <p:extLst>
      <p:ext uri="{BB962C8B-B14F-4D97-AF65-F5344CB8AC3E}">
        <p14:creationId xmlns:p14="http://schemas.microsoft.com/office/powerpoint/2010/main" val="3746652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indent="0">
              <a:buNone/>
            </a:pPr>
            <a:r>
              <a:rPr lang="en-AU" dirty="0"/>
              <a:t>Two 15 year old girls make a verbal complaint to a coach’s supervisor. They say that the coach, a 17 year old boy, asked one of them to go into the disabled persons change room with him. He later came in and stood near them when they were getting changed. </a:t>
            </a:r>
            <a:endParaRPr lang="en-AU" dirty="0" smtClean="0"/>
          </a:p>
          <a:p>
            <a:pPr marL="0" indent="0">
              <a:buNone/>
            </a:pPr>
            <a:endParaRPr lang="en-AU" dirty="0"/>
          </a:p>
          <a:p>
            <a:pPr marL="0" indent="0">
              <a:buNone/>
            </a:pPr>
            <a:r>
              <a:rPr lang="en-AU" dirty="0" smtClean="0"/>
              <a:t>The </a:t>
            </a:r>
            <a:r>
              <a:rPr lang="en-AU" dirty="0"/>
              <a:t>girl will not make a written complaint and does not want to involve her parents. The coach denies the allegation. </a:t>
            </a:r>
          </a:p>
        </p:txBody>
      </p:sp>
      <p:sp>
        <p:nvSpPr>
          <p:cNvPr id="3" name="Text Placeholder 2"/>
          <p:cNvSpPr>
            <a:spLocks noGrp="1"/>
          </p:cNvSpPr>
          <p:nvPr>
            <p:ph type="body" sz="quarter" idx="14"/>
          </p:nvPr>
        </p:nvSpPr>
        <p:spPr/>
        <p:txBody>
          <a:bodyPr/>
          <a:lstStyle/>
          <a:p>
            <a:r>
              <a:rPr lang="en-AU" dirty="0"/>
              <a:t>Scenario </a:t>
            </a:r>
            <a:r>
              <a:rPr lang="en-AU" dirty="0" smtClean="0"/>
              <a:t>2 – </a:t>
            </a:r>
            <a:r>
              <a:rPr lang="en-AU" dirty="0"/>
              <a:t>Safeguarding children </a:t>
            </a:r>
            <a:r>
              <a:rPr lang="en-AU" dirty="0" smtClean="0"/>
              <a:t>guidelines</a:t>
            </a:r>
            <a:endParaRPr lang="en-AU" dirty="0"/>
          </a:p>
        </p:txBody>
      </p:sp>
    </p:spTree>
    <p:extLst>
      <p:ext uri="{BB962C8B-B14F-4D97-AF65-F5344CB8AC3E}">
        <p14:creationId xmlns:p14="http://schemas.microsoft.com/office/powerpoint/2010/main" val="3482313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924496" y="2549758"/>
            <a:ext cx="9907967" cy="1102173"/>
          </a:xfrm>
        </p:spPr>
        <p:txBody>
          <a:bodyPr/>
          <a:lstStyle/>
          <a:p>
            <a:pPr algn="ctr"/>
            <a:r>
              <a:rPr lang="en-US" dirty="0" smtClean="0"/>
              <a:t>Any questions?</a:t>
            </a:r>
            <a:endParaRPr lang="en-AU" dirty="0"/>
          </a:p>
        </p:txBody>
      </p:sp>
    </p:spTree>
    <p:extLst>
      <p:ext uri="{BB962C8B-B14F-4D97-AF65-F5344CB8AC3E}">
        <p14:creationId xmlns:p14="http://schemas.microsoft.com/office/powerpoint/2010/main" val="21377670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indent="0">
              <a:spcBef>
                <a:spcPts val="1200"/>
              </a:spcBef>
              <a:spcAft>
                <a:spcPts val="1200"/>
              </a:spcAft>
              <a:buNone/>
            </a:pPr>
            <a:r>
              <a:rPr lang="en-AU" dirty="0">
                <a:cs typeface="Arial" panose="020B0604020202020204" pitchFamily="34" charset="0"/>
              </a:rPr>
              <a:t>T</a:t>
            </a:r>
            <a:r>
              <a:rPr lang="en-AU" dirty="0" smtClean="0">
                <a:cs typeface="Arial" panose="020B0604020202020204" pitchFamily="34" charset="0"/>
              </a:rPr>
              <a:t>o </a:t>
            </a:r>
            <a:r>
              <a:rPr lang="en-AU" dirty="0">
                <a:cs typeface="Arial" panose="020B0604020202020204" pitchFamily="34" charset="0"/>
              </a:rPr>
              <a:t>provide: </a:t>
            </a:r>
          </a:p>
          <a:p>
            <a:pPr marL="342900" indent="-342900">
              <a:spcBef>
                <a:spcPts val="1200"/>
              </a:spcBef>
              <a:spcAft>
                <a:spcPts val="1200"/>
              </a:spcAft>
            </a:pPr>
            <a:r>
              <a:rPr lang="en-AU" dirty="0" smtClean="0">
                <a:cs typeface="Arial" panose="020B0604020202020204" pitchFamily="34" charset="0"/>
              </a:rPr>
              <a:t>An </a:t>
            </a:r>
            <a:r>
              <a:rPr lang="en-AU" dirty="0">
                <a:cs typeface="Arial" panose="020B0604020202020204" pitchFamily="34" charset="0"/>
              </a:rPr>
              <a:t>awareness of </a:t>
            </a:r>
            <a:r>
              <a:rPr lang="en-AU" dirty="0" smtClean="0">
                <a:cs typeface="Arial" panose="020B0604020202020204" pitchFamily="34" charset="0"/>
              </a:rPr>
              <a:t>what child </a:t>
            </a:r>
            <a:r>
              <a:rPr lang="en-AU" dirty="0">
                <a:cs typeface="Arial" panose="020B0604020202020204" pitchFamily="34" charset="0"/>
              </a:rPr>
              <a:t>abuse </a:t>
            </a:r>
            <a:r>
              <a:rPr lang="en-AU" dirty="0" smtClean="0">
                <a:cs typeface="Arial" panose="020B0604020202020204" pitchFamily="34" charset="0"/>
              </a:rPr>
              <a:t>is</a:t>
            </a:r>
            <a:endParaRPr lang="en-AU" dirty="0">
              <a:cs typeface="Arial" panose="020B0604020202020204" pitchFamily="34" charset="0"/>
            </a:endParaRPr>
          </a:p>
          <a:p>
            <a:pPr marL="342900" lvl="0" indent="-342900">
              <a:spcBef>
                <a:spcPts val="1200"/>
              </a:spcBef>
              <a:spcAft>
                <a:spcPts val="1200"/>
              </a:spcAft>
            </a:pPr>
            <a:r>
              <a:rPr lang="en-AU" dirty="0" smtClean="0">
                <a:cs typeface="Arial" panose="020B0604020202020204" pitchFamily="34" charset="0"/>
              </a:rPr>
              <a:t>An </a:t>
            </a:r>
            <a:r>
              <a:rPr lang="en-AU" dirty="0">
                <a:cs typeface="Arial" panose="020B0604020202020204" pitchFamily="34" charset="0"/>
              </a:rPr>
              <a:t>understanding of </a:t>
            </a:r>
            <a:r>
              <a:rPr lang="en-AU" dirty="0" smtClean="0">
                <a:cs typeface="Arial" panose="020B0604020202020204" pitchFamily="34" charset="0"/>
              </a:rPr>
              <a:t>what your responsibilities </a:t>
            </a:r>
            <a:r>
              <a:rPr lang="en-AU" dirty="0">
                <a:cs typeface="Arial" panose="020B0604020202020204" pitchFamily="34" charset="0"/>
              </a:rPr>
              <a:t>for </a:t>
            </a:r>
            <a:r>
              <a:rPr lang="en-AU" dirty="0" smtClean="0">
                <a:cs typeface="Arial" panose="020B0604020202020204" pitchFamily="34" charset="0"/>
              </a:rPr>
              <a:t>reporting are</a:t>
            </a:r>
            <a:endParaRPr lang="en-AU" dirty="0">
              <a:cs typeface="Arial" panose="020B0604020202020204" pitchFamily="34" charset="0"/>
            </a:endParaRPr>
          </a:p>
          <a:p>
            <a:pPr marL="342900" lvl="0" indent="-342900">
              <a:spcBef>
                <a:spcPts val="1200"/>
              </a:spcBef>
              <a:spcAft>
                <a:spcPts val="1200"/>
              </a:spcAft>
            </a:pPr>
            <a:r>
              <a:rPr lang="en-AU" dirty="0" smtClean="0">
                <a:cs typeface="Arial" panose="020B0604020202020204" pitchFamily="34" charset="0"/>
              </a:rPr>
              <a:t>Strategies </a:t>
            </a:r>
            <a:r>
              <a:rPr lang="en-AU" dirty="0">
                <a:cs typeface="Arial" panose="020B0604020202020204" pitchFamily="34" charset="0"/>
              </a:rPr>
              <a:t>and confidence to </a:t>
            </a:r>
            <a:r>
              <a:rPr lang="en-AU" dirty="0" smtClean="0">
                <a:cs typeface="Arial" panose="020B0604020202020204" pitchFamily="34" charset="0"/>
              </a:rPr>
              <a:t>enable you to actively prevent </a:t>
            </a:r>
            <a:r>
              <a:rPr lang="en-AU" dirty="0">
                <a:cs typeface="Arial" panose="020B0604020202020204" pitchFamily="34" charset="0"/>
              </a:rPr>
              <a:t>abuse</a:t>
            </a:r>
          </a:p>
          <a:p>
            <a:endParaRPr lang="en-AU" dirty="0"/>
          </a:p>
        </p:txBody>
      </p:sp>
      <p:sp>
        <p:nvSpPr>
          <p:cNvPr id="3" name="Text Placeholder 2"/>
          <p:cNvSpPr>
            <a:spLocks noGrp="1"/>
          </p:cNvSpPr>
          <p:nvPr>
            <p:ph type="body" sz="quarter" idx="14"/>
          </p:nvPr>
        </p:nvSpPr>
        <p:spPr/>
        <p:txBody>
          <a:bodyPr/>
          <a:lstStyle/>
          <a:p>
            <a:r>
              <a:rPr lang="en-AU" sz="3200" dirty="0" smtClean="0">
                <a:latin typeface="Arial"/>
                <a:cs typeface="Arial"/>
              </a:rPr>
              <a:t>Training Goals</a:t>
            </a:r>
            <a:endParaRPr lang="en-AU" sz="3200" dirty="0">
              <a:latin typeface="Arial"/>
              <a:cs typeface="Arial"/>
            </a:endParaRPr>
          </a:p>
        </p:txBody>
      </p:sp>
    </p:spTree>
    <p:extLst>
      <p:ext uri="{BB962C8B-B14F-4D97-AF65-F5344CB8AC3E}">
        <p14:creationId xmlns:p14="http://schemas.microsoft.com/office/powerpoint/2010/main" val="618246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097491" y="1390381"/>
            <a:ext cx="11046940" cy="4926227"/>
          </a:xfrm>
        </p:spPr>
        <p:txBody>
          <a:bodyPr/>
          <a:lstStyle/>
          <a:p>
            <a:r>
              <a:rPr lang="en-US" dirty="0" smtClean="0"/>
              <a:t>What </a:t>
            </a:r>
            <a:r>
              <a:rPr lang="en-US" dirty="0"/>
              <a:t>is child </a:t>
            </a:r>
            <a:r>
              <a:rPr lang="en-US" dirty="0" smtClean="0"/>
              <a:t>abuse?</a:t>
            </a:r>
            <a:endParaRPr lang="en-AU" dirty="0"/>
          </a:p>
          <a:p>
            <a:r>
              <a:rPr lang="en-US" dirty="0" smtClean="0"/>
              <a:t>What </a:t>
            </a:r>
            <a:r>
              <a:rPr lang="en-US" dirty="0"/>
              <a:t>are my responsibilities </a:t>
            </a:r>
            <a:r>
              <a:rPr lang="en-US" dirty="0" smtClean="0"/>
              <a:t>for safeguarding children?</a:t>
            </a:r>
            <a:endParaRPr lang="en-AU" dirty="0"/>
          </a:p>
          <a:p>
            <a:r>
              <a:rPr lang="en-US" dirty="0" smtClean="0"/>
              <a:t>Who </a:t>
            </a:r>
            <a:r>
              <a:rPr lang="en-US" dirty="0"/>
              <a:t>do I report </a:t>
            </a:r>
            <a:r>
              <a:rPr lang="en-US" dirty="0" smtClean="0"/>
              <a:t>concerns </a:t>
            </a:r>
            <a:r>
              <a:rPr lang="en-US" dirty="0"/>
              <a:t>to?</a:t>
            </a:r>
            <a:endParaRPr lang="en-AU" dirty="0"/>
          </a:p>
          <a:p>
            <a:r>
              <a:rPr lang="en-US" dirty="0" smtClean="0"/>
              <a:t>Support for clubs</a:t>
            </a:r>
          </a:p>
          <a:p>
            <a:r>
              <a:rPr lang="en-US" dirty="0" smtClean="0"/>
              <a:t>Discuss scenarios</a:t>
            </a:r>
          </a:p>
          <a:p>
            <a:r>
              <a:rPr lang="en-US" dirty="0" smtClean="0"/>
              <a:t>Questions</a:t>
            </a:r>
            <a:endParaRPr lang="en-AU" dirty="0"/>
          </a:p>
          <a:p>
            <a:pPr marL="0" indent="0">
              <a:buNone/>
            </a:pPr>
            <a:endParaRPr lang="en-AU" dirty="0" smtClean="0"/>
          </a:p>
          <a:p>
            <a:pPr marL="0" indent="0">
              <a:buNone/>
            </a:pPr>
            <a:endParaRPr lang="en-AU" dirty="0"/>
          </a:p>
        </p:txBody>
      </p:sp>
      <p:sp>
        <p:nvSpPr>
          <p:cNvPr id="3" name="Text Placeholder 2"/>
          <p:cNvSpPr>
            <a:spLocks noGrp="1"/>
          </p:cNvSpPr>
          <p:nvPr>
            <p:ph type="body" sz="quarter" idx="14"/>
          </p:nvPr>
        </p:nvSpPr>
        <p:spPr/>
        <p:txBody>
          <a:bodyPr/>
          <a:lstStyle/>
          <a:p>
            <a:r>
              <a:rPr lang="en-US" dirty="0" smtClean="0"/>
              <a:t>Training overview</a:t>
            </a:r>
            <a:endParaRPr lang="en-AU" dirty="0"/>
          </a:p>
        </p:txBody>
      </p:sp>
    </p:spTree>
    <p:extLst>
      <p:ext uri="{BB962C8B-B14F-4D97-AF65-F5344CB8AC3E}">
        <p14:creationId xmlns:p14="http://schemas.microsoft.com/office/powerpoint/2010/main" val="131762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indent="0">
              <a:buNone/>
            </a:pPr>
            <a:r>
              <a:rPr lang="en-AU" sz="2400" b="1" dirty="0"/>
              <a:t>C</a:t>
            </a:r>
            <a:r>
              <a:rPr lang="en-AU" sz="2400" b="1" dirty="0" smtClean="0"/>
              <a:t>hild </a:t>
            </a:r>
            <a:r>
              <a:rPr lang="en-AU" sz="2400" b="1" dirty="0"/>
              <a:t>abuse is an act or omission by </a:t>
            </a:r>
            <a:r>
              <a:rPr lang="en-AU" sz="2400" b="1" dirty="0" smtClean="0"/>
              <a:t>a person which harms a </a:t>
            </a:r>
            <a:r>
              <a:rPr lang="en-AU" sz="2400" b="1" dirty="0"/>
              <a:t>child’s physical or emotional </a:t>
            </a:r>
            <a:r>
              <a:rPr lang="en-AU" sz="2400" b="1" dirty="0" smtClean="0"/>
              <a:t>health, development or wellbeing</a:t>
            </a:r>
            <a:endParaRPr lang="en-AU" sz="2400" b="1" dirty="0"/>
          </a:p>
          <a:p>
            <a:pPr marL="0" indent="0">
              <a:buNone/>
            </a:pPr>
            <a:endParaRPr lang="en-AU" sz="800" dirty="0"/>
          </a:p>
          <a:p>
            <a:pPr marL="0" indent="0">
              <a:buNone/>
            </a:pPr>
            <a:r>
              <a:rPr lang="en-AU" sz="2400" dirty="0" smtClean="0"/>
              <a:t>Types </a:t>
            </a:r>
            <a:r>
              <a:rPr lang="en-AU" sz="2400" dirty="0"/>
              <a:t>of child </a:t>
            </a:r>
            <a:r>
              <a:rPr lang="en-AU" sz="2400" dirty="0" smtClean="0"/>
              <a:t>abuse include:</a:t>
            </a:r>
            <a:endParaRPr lang="en-AU" sz="2400" dirty="0"/>
          </a:p>
          <a:p>
            <a:pPr lvl="1"/>
            <a:r>
              <a:rPr lang="en-AU" dirty="0" smtClean="0">
                <a:solidFill>
                  <a:srgbClr val="6E6E6E"/>
                </a:solidFill>
                <a:latin typeface="Myriad Pro Light" panose="020B0403030403020204" pitchFamily="34" charset="0"/>
              </a:rPr>
              <a:t>Physical or emotional abuse</a:t>
            </a:r>
          </a:p>
          <a:p>
            <a:pPr lvl="1"/>
            <a:r>
              <a:rPr lang="en-AU" dirty="0" smtClean="0">
                <a:solidFill>
                  <a:srgbClr val="6E6E6E"/>
                </a:solidFill>
                <a:latin typeface="Myriad Pro Light" panose="020B0403030403020204" pitchFamily="34" charset="0"/>
              </a:rPr>
              <a:t>Sexual abuse</a:t>
            </a:r>
          </a:p>
          <a:p>
            <a:pPr lvl="1"/>
            <a:r>
              <a:rPr lang="en-AU" dirty="0" smtClean="0">
                <a:solidFill>
                  <a:srgbClr val="6E6E6E"/>
                </a:solidFill>
                <a:latin typeface="Myriad Pro Light" panose="020B0403030403020204" pitchFamily="34" charset="0"/>
              </a:rPr>
              <a:t>Neglect</a:t>
            </a:r>
            <a:endParaRPr lang="en-AU" dirty="0">
              <a:solidFill>
                <a:srgbClr val="6E6E6E"/>
              </a:solidFill>
              <a:latin typeface="Myriad Pro Light" panose="020B0403030403020204" pitchFamily="34" charset="0"/>
            </a:endParaRPr>
          </a:p>
          <a:p>
            <a:pPr lvl="1"/>
            <a:r>
              <a:rPr lang="en-AU" dirty="0" smtClean="0">
                <a:solidFill>
                  <a:srgbClr val="6E6E6E"/>
                </a:solidFill>
                <a:latin typeface="Myriad Pro Light" panose="020B0403030403020204" pitchFamily="34" charset="0"/>
              </a:rPr>
              <a:t>Family violence</a:t>
            </a:r>
          </a:p>
          <a:p>
            <a:pPr lvl="1"/>
            <a:r>
              <a:rPr lang="en-AU" dirty="0">
                <a:solidFill>
                  <a:srgbClr val="6E6E6E"/>
                </a:solidFill>
                <a:latin typeface="Myriad Pro Light" panose="020B0403030403020204" pitchFamily="34" charset="0"/>
              </a:rPr>
              <a:t>B</a:t>
            </a:r>
            <a:r>
              <a:rPr lang="en-AU" dirty="0" smtClean="0">
                <a:solidFill>
                  <a:srgbClr val="6E6E6E"/>
                </a:solidFill>
                <a:latin typeface="Myriad Pro Light" panose="020B0403030403020204" pitchFamily="34" charset="0"/>
              </a:rPr>
              <a:t>ullying</a:t>
            </a:r>
            <a:endParaRPr lang="en-AU" dirty="0">
              <a:solidFill>
                <a:srgbClr val="6E6E6E"/>
              </a:solidFill>
              <a:latin typeface="Myriad Pro Light" panose="020B0403030403020204" pitchFamily="34" charset="0"/>
            </a:endParaRPr>
          </a:p>
          <a:p>
            <a:pPr lvl="1"/>
            <a:r>
              <a:rPr lang="en-AU" dirty="0" smtClean="0">
                <a:solidFill>
                  <a:srgbClr val="6E6E6E"/>
                </a:solidFill>
                <a:latin typeface="Myriad Pro Light" panose="020B0403030403020204" pitchFamily="34" charset="0"/>
              </a:rPr>
              <a:t>Grooming.</a:t>
            </a:r>
            <a:endParaRPr lang="en-AU" dirty="0">
              <a:solidFill>
                <a:srgbClr val="6E6E6E"/>
              </a:solidFill>
              <a:latin typeface="Myriad Pro Light" panose="020B0403030403020204" pitchFamily="34" charset="0"/>
            </a:endParaRPr>
          </a:p>
          <a:p>
            <a:endParaRPr lang="en-AU" dirty="0"/>
          </a:p>
        </p:txBody>
      </p:sp>
      <p:sp>
        <p:nvSpPr>
          <p:cNvPr id="3" name="Text Placeholder 2"/>
          <p:cNvSpPr>
            <a:spLocks noGrp="1"/>
          </p:cNvSpPr>
          <p:nvPr>
            <p:ph type="body" sz="quarter" idx="14"/>
          </p:nvPr>
        </p:nvSpPr>
        <p:spPr/>
        <p:txBody>
          <a:bodyPr/>
          <a:lstStyle/>
          <a:p>
            <a:r>
              <a:rPr lang="en-US" dirty="0" smtClean="0"/>
              <a:t>What is child abuse?</a:t>
            </a:r>
            <a:endParaRPr lang="en-AU" dirty="0"/>
          </a:p>
        </p:txBody>
      </p:sp>
    </p:spTree>
    <p:extLst>
      <p:ext uri="{BB962C8B-B14F-4D97-AF65-F5344CB8AC3E}">
        <p14:creationId xmlns:p14="http://schemas.microsoft.com/office/powerpoint/2010/main" val="208557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17601" y="1435608"/>
            <a:ext cx="9160255" cy="4643916"/>
          </a:xfrm>
        </p:spPr>
        <p:txBody>
          <a:bodyPr/>
          <a:lstStyle/>
          <a:p>
            <a:pPr marL="0" indent="0">
              <a:buNone/>
            </a:pPr>
            <a:r>
              <a:rPr lang="en-AU" sz="2400" b="1" dirty="0" smtClean="0"/>
              <a:t>Physical indicators</a:t>
            </a:r>
          </a:p>
          <a:p>
            <a:pPr lvl="1"/>
            <a:r>
              <a:rPr lang="en-AU" b="1" dirty="0" smtClean="0">
                <a:solidFill>
                  <a:srgbClr val="6E6E6E"/>
                </a:solidFill>
                <a:latin typeface="Myriad Pro Light" panose="020B0403030403020204" pitchFamily="34" charset="0"/>
              </a:rPr>
              <a:t>Physical abuse: </a:t>
            </a:r>
            <a:r>
              <a:rPr lang="en-AU" dirty="0" smtClean="0">
                <a:solidFill>
                  <a:srgbClr val="6E6E6E"/>
                </a:solidFill>
                <a:latin typeface="Myriad Pro Light" panose="020B0403030403020204" pitchFamily="34" charset="0"/>
              </a:rPr>
              <a:t>bruises, burns, cuts, broken bones</a:t>
            </a:r>
          </a:p>
          <a:p>
            <a:pPr lvl="1"/>
            <a:r>
              <a:rPr lang="en-AU" b="1" dirty="0" smtClean="0">
                <a:solidFill>
                  <a:srgbClr val="6E6E6E"/>
                </a:solidFill>
                <a:latin typeface="Myriad Pro Light" panose="020B0403030403020204" pitchFamily="34" charset="0"/>
              </a:rPr>
              <a:t>Sexual abuse: </a:t>
            </a:r>
            <a:r>
              <a:rPr lang="en-AU" dirty="0" smtClean="0">
                <a:solidFill>
                  <a:srgbClr val="6E6E6E"/>
                </a:solidFill>
                <a:latin typeface="Myriad Pro Light" panose="020B0403030403020204" pitchFamily="34" charset="0"/>
              </a:rPr>
              <a:t>injuries and sexually transmitted infections</a:t>
            </a:r>
          </a:p>
          <a:p>
            <a:pPr lvl="1"/>
            <a:r>
              <a:rPr lang="en-AU" b="1" dirty="0" smtClean="0">
                <a:solidFill>
                  <a:srgbClr val="6E6E6E"/>
                </a:solidFill>
                <a:latin typeface="Myriad Pro Light" panose="020B0403030403020204" pitchFamily="34" charset="0"/>
              </a:rPr>
              <a:t>Neglect: </a:t>
            </a:r>
            <a:r>
              <a:rPr lang="en-AU" dirty="0" smtClean="0">
                <a:solidFill>
                  <a:srgbClr val="6E6E6E"/>
                </a:solidFill>
                <a:latin typeface="Myriad Pro Light" panose="020B0403030403020204" pitchFamily="34" charset="0"/>
              </a:rPr>
              <a:t>hunger, poor growth, hygiene and medical care</a:t>
            </a:r>
          </a:p>
          <a:p>
            <a:pPr lvl="1"/>
            <a:r>
              <a:rPr lang="en-AU" b="1" dirty="0" smtClean="0">
                <a:solidFill>
                  <a:srgbClr val="6E6E6E"/>
                </a:solidFill>
                <a:latin typeface="Myriad Pro Light" panose="020B0403030403020204" pitchFamily="34" charset="0"/>
              </a:rPr>
              <a:t>Emotional:</a:t>
            </a:r>
            <a:r>
              <a:rPr lang="en-AU" dirty="0" smtClean="0">
                <a:solidFill>
                  <a:srgbClr val="6E6E6E"/>
                </a:solidFill>
                <a:latin typeface="Myriad Pro Light" panose="020B0403030403020204" pitchFamily="34" charset="0"/>
              </a:rPr>
              <a:t> delays in physical, emotional and social development</a:t>
            </a:r>
          </a:p>
          <a:p>
            <a:endParaRPr lang="en-AU" sz="200" dirty="0"/>
          </a:p>
          <a:p>
            <a:pPr marL="0" indent="0">
              <a:buNone/>
            </a:pPr>
            <a:r>
              <a:rPr lang="en-AU" sz="2400" b="1" dirty="0" smtClean="0"/>
              <a:t>Behavioural indicators</a:t>
            </a:r>
            <a:endParaRPr lang="en-AU" sz="2400" b="1" dirty="0"/>
          </a:p>
          <a:p>
            <a:pPr lvl="1"/>
            <a:r>
              <a:rPr lang="en-AU" b="1" dirty="0">
                <a:solidFill>
                  <a:srgbClr val="6E6E6E"/>
                </a:solidFill>
                <a:latin typeface="Myriad Pro Light" panose="020B0403030403020204" pitchFamily="34" charset="0"/>
              </a:rPr>
              <a:t>Physical abuse: </a:t>
            </a:r>
            <a:r>
              <a:rPr lang="en-AU" dirty="0">
                <a:solidFill>
                  <a:srgbClr val="6E6E6E"/>
                </a:solidFill>
                <a:latin typeface="Myriad Pro Light" panose="020B0403030403020204" pitchFamily="34" charset="0"/>
              </a:rPr>
              <a:t>aggression and hyperactivity, passivity and compliance, fear</a:t>
            </a:r>
          </a:p>
          <a:p>
            <a:pPr lvl="1"/>
            <a:r>
              <a:rPr lang="en-AU" b="1" dirty="0">
                <a:solidFill>
                  <a:srgbClr val="6E6E6E"/>
                </a:solidFill>
                <a:latin typeface="Myriad Pro Light" panose="020B0403030403020204" pitchFamily="34" charset="0"/>
              </a:rPr>
              <a:t>Sexual abuse: </a:t>
            </a:r>
            <a:r>
              <a:rPr lang="en-AU" dirty="0">
                <a:solidFill>
                  <a:srgbClr val="6E6E6E"/>
                </a:solidFill>
                <a:latin typeface="Myriad Pro Light" panose="020B0403030403020204" pitchFamily="34" charset="0"/>
              </a:rPr>
              <a:t>age inappropriate sexual activity and knowledge, </a:t>
            </a:r>
            <a:r>
              <a:rPr lang="en-AU" dirty="0" smtClean="0">
                <a:solidFill>
                  <a:srgbClr val="6E6E6E"/>
                </a:solidFill>
                <a:latin typeface="Myriad Pro Light" panose="020B0403030403020204" pitchFamily="34" charset="0"/>
              </a:rPr>
              <a:t>self-harming</a:t>
            </a:r>
            <a:r>
              <a:rPr lang="en-AU" dirty="0">
                <a:solidFill>
                  <a:srgbClr val="6E6E6E"/>
                </a:solidFill>
                <a:latin typeface="Myriad Pro Light" panose="020B0403030403020204" pitchFamily="34" charset="0"/>
              </a:rPr>
              <a:t>, regression, depression</a:t>
            </a:r>
          </a:p>
          <a:p>
            <a:pPr lvl="1"/>
            <a:r>
              <a:rPr lang="en-AU" b="1" dirty="0">
                <a:solidFill>
                  <a:srgbClr val="6E6E6E"/>
                </a:solidFill>
                <a:latin typeface="Myriad Pro Light" panose="020B0403030403020204" pitchFamily="34" charset="0"/>
              </a:rPr>
              <a:t>Neglect: </a:t>
            </a:r>
            <a:r>
              <a:rPr lang="en-AU" dirty="0">
                <a:solidFill>
                  <a:srgbClr val="6E6E6E"/>
                </a:solidFill>
                <a:latin typeface="Myriad Pro Light" panose="020B0403030403020204" pitchFamily="34" charset="0"/>
              </a:rPr>
              <a:t>hunger, poor growth, hygiene and medical care</a:t>
            </a:r>
          </a:p>
          <a:p>
            <a:pPr lvl="1"/>
            <a:r>
              <a:rPr lang="en-AU" b="1" dirty="0">
                <a:solidFill>
                  <a:srgbClr val="6E6E6E"/>
                </a:solidFill>
                <a:latin typeface="Myriad Pro Light" panose="020B0403030403020204" pitchFamily="34" charset="0"/>
              </a:rPr>
              <a:t>Emotional:</a:t>
            </a:r>
            <a:r>
              <a:rPr lang="en-AU" dirty="0">
                <a:solidFill>
                  <a:srgbClr val="6E6E6E"/>
                </a:solidFill>
                <a:latin typeface="Myriad Pro Light" panose="020B0403030403020204" pitchFamily="34" charset="0"/>
              </a:rPr>
              <a:t> withdrawn, passive, low self-esteem</a:t>
            </a:r>
          </a:p>
          <a:p>
            <a:endParaRPr lang="en-AU" dirty="0"/>
          </a:p>
        </p:txBody>
      </p:sp>
      <p:sp>
        <p:nvSpPr>
          <p:cNvPr id="3" name="Text Placeholder 2"/>
          <p:cNvSpPr>
            <a:spLocks noGrp="1"/>
          </p:cNvSpPr>
          <p:nvPr>
            <p:ph type="body" sz="quarter" idx="14"/>
          </p:nvPr>
        </p:nvSpPr>
        <p:spPr/>
        <p:txBody>
          <a:bodyPr/>
          <a:lstStyle/>
          <a:p>
            <a:r>
              <a:rPr lang="en-US" dirty="0" smtClean="0"/>
              <a:t>What are some common signs of child abuse?</a:t>
            </a:r>
            <a:endParaRPr lang="en-AU" dirty="0"/>
          </a:p>
        </p:txBody>
      </p:sp>
    </p:spTree>
    <p:extLst>
      <p:ext uri="{BB962C8B-B14F-4D97-AF65-F5344CB8AC3E}">
        <p14:creationId xmlns:p14="http://schemas.microsoft.com/office/powerpoint/2010/main" val="173492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17601" y="1703596"/>
            <a:ext cx="9887857" cy="4735304"/>
          </a:xfrm>
        </p:spPr>
        <p:txBody>
          <a:bodyPr/>
          <a:lstStyle/>
          <a:p>
            <a:pPr lvl="0"/>
            <a:r>
              <a:rPr lang="en-US" dirty="0"/>
              <a:t>Child abuse takes many </a:t>
            </a:r>
            <a:r>
              <a:rPr lang="en-US" dirty="0" smtClean="0"/>
              <a:t>forms</a:t>
            </a:r>
          </a:p>
          <a:p>
            <a:pPr lvl="0"/>
            <a:endParaRPr lang="en-AU" dirty="0"/>
          </a:p>
          <a:p>
            <a:pPr lvl="0"/>
            <a:r>
              <a:rPr lang="en-US" dirty="0"/>
              <a:t>Defining child abuse can </a:t>
            </a:r>
            <a:r>
              <a:rPr lang="en-US" dirty="0" smtClean="0"/>
              <a:t>help you understand and prevent child abuse</a:t>
            </a:r>
          </a:p>
          <a:p>
            <a:pPr marL="0" lvl="0" indent="0">
              <a:buNone/>
            </a:pPr>
            <a:endParaRPr lang="en-AU" dirty="0"/>
          </a:p>
          <a:p>
            <a:pPr lvl="0"/>
            <a:r>
              <a:rPr lang="en-US" dirty="0"/>
              <a:t>There are </a:t>
            </a:r>
            <a:r>
              <a:rPr lang="en-US" dirty="0" smtClean="0"/>
              <a:t>six types </a:t>
            </a:r>
            <a:r>
              <a:rPr lang="en-US" dirty="0"/>
              <a:t>of child abuse: </a:t>
            </a:r>
            <a:endParaRPr lang="en-US" dirty="0" smtClean="0"/>
          </a:p>
          <a:p>
            <a:pPr lvl="1"/>
            <a:r>
              <a:rPr lang="en-US" dirty="0" smtClean="0">
                <a:solidFill>
                  <a:srgbClr val="6E6E6E"/>
                </a:solidFill>
                <a:latin typeface="Myriad Pro Light" panose="020B0403030403020204" pitchFamily="34" charset="0"/>
              </a:rPr>
              <a:t>Physical or emotional abuse</a:t>
            </a:r>
          </a:p>
          <a:p>
            <a:pPr lvl="1"/>
            <a:r>
              <a:rPr lang="en-US" dirty="0" smtClean="0">
                <a:solidFill>
                  <a:srgbClr val="6E6E6E"/>
                </a:solidFill>
                <a:latin typeface="Myriad Pro Light" panose="020B0403030403020204" pitchFamily="34" charset="0"/>
              </a:rPr>
              <a:t>Sexual abuse</a:t>
            </a:r>
          </a:p>
          <a:p>
            <a:pPr lvl="1"/>
            <a:r>
              <a:rPr lang="en-US" dirty="0" smtClean="0">
                <a:solidFill>
                  <a:srgbClr val="6E6E6E"/>
                </a:solidFill>
                <a:latin typeface="Myriad Pro Light" panose="020B0403030403020204" pitchFamily="34" charset="0"/>
              </a:rPr>
              <a:t>Neglect</a:t>
            </a:r>
            <a:endParaRPr lang="en-US" dirty="0">
              <a:solidFill>
                <a:srgbClr val="6E6E6E"/>
              </a:solidFill>
              <a:latin typeface="Myriad Pro Light" panose="020B0403030403020204" pitchFamily="34" charset="0"/>
            </a:endParaRPr>
          </a:p>
          <a:p>
            <a:pPr lvl="1"/>
            <a:r>
              <a:rPr lang="en-US" dirty="0" smtClean="0">
                <a:solidFill>
                  <a:srgbClr val="6E6E6E"/>
                </a:solidFill>
                <a:latin typeface="Myriad Pro Light" panose="020B0403030403020204" pitchFamily="34" charset="0"/>
              </a:rPr>
              <a:t>Family Violence</a:t>
            </a:r>
          </a:p>
          <a:p>
            <a:pPr lvl="1"/>
            <a:r>
              <a:rPr lang="en-US" dirty="0" smtClean="0">
                <a:solidFill>
                  <a:srgbClr val="6E6E6E"/>
                </a:solidFill>
                <a:latin typeface="Myriad Pro Light" panose="020B0403030403020204" pitchFamily="34" charset="0"/>
              </a:rPr>
              <a:t>Bullying</a:t>
            </a:r>
          </a:p>
          <a:p>
            <a:pPr lvl="1"/>
            <a:r>
              <a:rPr lang="en-US" dirty="0" smtClean="0">
                <a:solidFill>
                  <a:srgbClr val="6E6E6E"/>
                </a:solidFill>
                <a:latin typeface="Myriad Pro Light" panose="020B0403030403020204" pitchFamily="34" charset="0"/>
              </a:rPr>
              <a:t>Grooming</a:t>
            </a:r>
          </a:p>
          <a:p>
            <a:pPr marL="0" indent="0">
              <a:buNone/>
            </a:pPr>
            <a:endParaRPr lang="en-AU" dirty="0"/>
          </a:p>
        </p:txBody>
      </p:sp>
      <p:sp>
        <p:nvSpPr>
          <p:cNvPr id="3" name="Text Placeholder 2"/>
          <p:cNvSpPr>
            <a:spLocks noGrp="1"/>
          </p:cNvSpPr>
          <p:nvPr>
            <p:ph type="body" sz="quarter" idx="14"/>
          </p:nvPr>
        </p:nvSpPr>
        <p:spPr/>
        <p:txBody>
          <a:bodyPr/>
          <a:lstStyle/>
          <a:p>
            <a:r>
              <a:rPr lang="en-US" dirty="0"/>
              <a:t>module </a:t>
            </a:r>
            <a:r>
              <a:rPr lang="en-US" dirty="0" smtClean="0"/>
              <a:t>1 </a:t>
            </a:r>
            <a:r>
              <a:rPr lang="en-US" dirty="0"/>
              <a:t>- Key </a:t>
            </a:r>
            <a:r>
              <a:rPr lang="en-US" dirty="0" smtClean="0"/>
              <a:t>Messages</a:t>
            </a:r>
            <a:endParaRPr lang="en-AU" dirty="0"/>
          </a:p>
        </p:txBody>
      </p:sp>
    </p:spTree>
    <p:extLst>
      <p:ext uri="{BB962C8B-B14F-4D97-AF65-F5344CB8AC3E}">
        <p14:creationId xmlns:p14="http://schemas.microsoft.com/office/powerpoint/2010/main" val="607276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17601" y="1304693"/>
            <a:ext cx="9887857" cy="4226839"/>
          </a:xfrm>
        </p:spPr>
        <p:txBody>
          <a:bodyPr/>
          <a:lstStyle/>
          <a:p>
            <a:pPr marL="0" lvl="0" indent="0">
              <a:buNone/>
            </a:pPr>
            <a:r>
              <a:rPr lang="en-US" b="1" dirty="0" smtClean="0"/>
              <a:t>Learning outcomes</a:t>
            </a:r>
          </a:p>
          <a:p>
            <a:pPr lvl="0"/>
            <a:r>
              <a:rPr lang="en-US" dirty="0" smtClean="0"/>
              <a:t>Awareness of </a:t>
            </a:r>
            <a:r>
              <a:rPr lang="en-US" i="1" dirty="0" smtClean="0"/>
              <a:t>Tennis Australia </a:t>
            </a:r>
            <a:r>
              <a:rPr lang="en-US" i="1" dirty="0"/>
              <a:t>Member Protection </a:t>
            </a:r>
            <a:r>
              <a:rPr lang="en-US" i="1" dirty="0" smtClean="0"/>
              <a:t>Policy</a:t>
            </a:r>
            <a:endParaRPr lang="en-AU" dirty="0"/>
          </a:p>
          <a:p>
            <a:pPr lvl="0"/>
            <a:r>
              <a:rPr lang="en-US" dirty="0" smtClean="0"/>
              <a:t>Understand the </a:t>
            </a:r>
            <a:r>
              <a:rPr lang="en-US" i="1" dirty="0"/>
              <a:t>Tennis Australia Safeguarding Children </a:t>
            </a:r>
            <a:r>
              <a:rPr lang="en-US" i="1" dirty="0" smtClean="0"/>
              <a:t>Guidelines</a:t>
            </a:r>
            <a:endParaRPr lang="en-US" dirty="0"/>
          </a:p>
          <a:p>
            <a:pPr lvl="0"/>
            <a:r>
              <a:rPr lang="en-US" dirty="0" smtClean="0"/>
              <a:t>Differentiate </a:t>
            </a:r>
            <a:r>
              <a:rPr lang="en-US" dirty="0"/>
              <a:t>between acceptable and unacceptable behaviour in relation to </a:t>
            </a:r>
            <a:r>
              <a:rPr lang="en-US" dirty="0" smtClean="0"/>
              <a:t>children</a:t>
            </a:r>
            <a:endParaRPr lang="en-AU" dirty="0"/>
          </a:p>
          <a:p>
            <a:pPr lvl="0"/>
            <a:r>
              <a:rPr lang="en-US" dirty="0" smtClean="0"/>
              <a:t>Understand </a:t>
            </a:r>
            <a:r>
              <a:rPr lang="en-US" dirty="0"/>
              <a:t>what constitutes a child protection </a:t>
            </a:r>
            <a:r>
              <a:rPr lang="en-US" dirty="0" smtClean="0"/>
              <a:t>concern</a:t>
            </a:r>
          </a:p>
          <a:p>
            <a:pPr lvl="0"/>
            <a:r>
              <a:rPr lang="en-US" dirty="0" smtClean="0"/>
              <a:t>Take </a:t>
            </a:r>
            <a:r>
              <a:rPr lang="en-US" dirty="0"/>
              <a:t>appropriate action if </a:t>
            </a:r>
            <a:r>
              <a:rPr lang="en-US" dirty="0" smtClean="0"/>
              <a:t>you have a child protection concern</a:t>
            </a:r>
            <a:r>
              <a:rPr lang="en-AU" dirty="0"/>
              <a:t>.</a:t>
            </a:r>
            <a:endParaRPr lang="en-US" dirty="0" smtClean="0"/>
          </a:p>
        </p:txBody>
      </p:sp>
      <p:sp>
        <p:nvSpPr>
          <p:cNvPr id="3" name="Text Placeholder 2"/>
          <p:cNvSpPr>
            <a:spLocks noGrp="1"/>
          </p:cNvSpPr>
          <p:nvPr>
            <p:ph type="body" sz="quarter" idx="14"/>
          </p:nvPr>
        </p:nvSpPr>
        <p:spPr/>
        <p:txBody>
          <a:bodyPr/>
          <a:lstStyle/>
          <a:p>
            <a:r>
              <a:rPr lang="en-US" dirty="0" smtClean="0"/>
              <a:t>Module 2 - What are my responsibilities?</a:t>
            </a:r>
            <a:endParaRPr lang="en-AU" dirty="0"/>
          </a:p>
        </p:txBody>
      </p:sp>
    </p:spTree>
    <p:extLst>
      <p:ext uri="{BB962C8B-B14F-4D97-AF65-F5344CB8AC3E}">
        <p14:creationId xmlns:p14="http://schemas.microsoft.com/office/powerpoint/2010/main" val="2749956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AU" dirty="0"/>
              <a:t>The purpose of this policy is to protect the health, safety and well-being of those who participate in the </a:t>
            </a:r>
            <a:r>
              <a:rPr lang="en-AU" dirty="0" smtClean="0"/>
              <a:t>Australian tennis</a:t>
            </a:r>
          </a:p>
          <a:p>
            <a:pPr marL="0" indent="0">
              <a:buNone/>
            </a:pPr>
            <a:endParaRPr lang="en-US" dirty="0" smtClean="0"/>
          </a:p>
          <a:p>
            <a:r>
              <a:rPr lang="en-US" dirty="0" smtClean="0"/>
              <a:t>All TA/MA team members are bound by this policy</a:t>
            </a:r>
          </a:p>
          <a:p>
            <a:endParaRPr lang="en-US" dirty="0"/>
          </a:p>
          <a:p>
            <a:r>
              <a:rPr lang="en-US" dirty="0" smtClean="0"/>
              <a:t>Therefore </a:t>
            </a:r>
            <a:r>
              <a:rPr lang="en-US" b="1" dirty="0" smtClean="0"/>
              <a:t>you</a:t>
            </a:r>
            <a:r>
              <a:rPr lang="en-US" dirty="0" smtClean="0"/>
              <a:t> are bound by this policy to report abuse and neglect</a:t>
            </a:r>
            <a:endParaRPr lang="en-AU" dirty="0"/>
          </a:p>
        </p:txBody>
      </p:sp>
      <p:sp>
        <p:nvSpPr>
          <p:cNvPr id="3" name="Text Placeholder 2"/>
          <p:cNvSpPr>
            <a:spLocks noGrp="1"/>
          </p:cNvSpPr>
          <p:nvPr>
            <p:ph type="body" sz="quarter" idx="14"/>
          </p:nvPr>
        </p:nvSpPr>
        <p:spPr/>
        <p:txBody>
          <a:bodyPr/>
          <a:lstStyle/>
          <a:p>
            <a:r>
              <a:rPr lang="en-US" dirty="0" smtClean="0"/>
              <a:t>Tennis Australia Member Protection Policy</a:t>
            </a:r>
            <a:endParaRPr lang="en-AU" dirty="0"/>
          </a:p>
        </p:txBody>
      </p:sp>
    </p:spTree>
    <p:extLst>
      <p:ext uri="{BB962C8B-B14F-4D97-AF65-F5344CB8AC3E}">
        <p14:creationId xmlns:p14="http://schemas.microsoft.com/office/powerpoint/2010/main" val="17385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efault-Myriad Pro">
      <a:majorFont>
        <a:latin typeface="Myriad Pro"/>
        <a:ea typeface=""/>
        <a:cs typeface=""/>
      </a:majorFont>
      <a:minorFont>
        <a:latin typeface="Myriad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DD3AC573-272E-41C5-ADD1-19C497B5DB58}" vid="{EDFB70ED-C10C-4FC8-B5B8-35A4E26D97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Tennis Australia Powerpoint Template_16x9</Template>
  <TotalTime>9673</TotalTime>
  <Words>1963</Words>
  <Application>Microsoft Office PowerPoint</Application>
  <PresentationFormat>Widescreen</PresentationFormat>
  <Paragraphs>281</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Myriad Pro</vt:lpstr>
      <vt:lpstr>Myriad Pro Black</vt:lpstr>
      <vt:lpstr>Myriad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Tennis Australia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Rehaneh de Kretser</dc:creator>
  <cp:lastModifiedBy>Darren Sahb</cp:lastModifiedBy>
  <cp:revision>70</cp:revision>
  <cp:lastPrinted>2017-08-07T00:21:31Z</cp:lastPrinted>
  <dcterms:created xsi:type="dcterms:W3CDTF">2017-03-23T03:01:54Z</dcterms:created>
  <dcterms:modified xsi:type="dcterms:W3CDTF">2017-08-09T01:26:49Z</dcterms:modified>
</cp:coreProperties>
</file>